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4"/>
  </p:notesMasterIdLst>
  <p:handoutMasterIdLst>
    <p:handoutMasterId r:id="rId35"/>
  </p:handoutMasterIdLst>
  <p:sldIdLst>
    <p:sldId id="603" r:id="rId8"/>
    <p:sldId id="2383" r:id="rId9"/>
    <p:sldId id="2597" r:id="rId10"/>
    <p:sldId id="2570" r:id="rId11"/>
    <p:sldId id="2595" r:id="rId12"/>
    <p:sldId id="2585" r:id="rId13"/>
    <p:sldId id="2586" r:id="rId14"/>
    <p:sldId id="2587" r:id="rId15"/>
    <p:sldId id="2593" r:id="rId16"/>
    <p:sldId id="2589" r:id="rId17"/>
    <p:sldId id="2590" r:id="rId18"/>
    <p:sldId id="2596" r:id="rId19"/>
    <p:sldId id="2592" r:id="rId20"/>
    <p:sldId id="2582" r:id="rId21"/>
    <p:sldId id="2598" r:id="rId22"/>
    <p:sldId id="2552" r:id="rId23"/>
    <p:sldId id="2574" r:id="rId24"/>
    <p:sldId id="2599" r:id="rId25"/>
    <p:sldId id="2571" r:id="rId26"/>
    <p:sldId id="2575" r:id="rId27"/>
    <p:sldId id="2576" r:id="rId28"/>
    <p:sldId id="2555" r:id="rId29"/>
    <p:sldId id="2554" r:id="rId30"/>
    <p:sldId id="2569" r:id="rId31"/>
    <p:sldId id="2553" r:id="rId32"/>
    <p:sldId id="582" r:id="rId3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221815"/>
    <a:srgbClr val="000000"/>
    <a:srgbClr val="F35F77"/>
    <a:srgbClr val="398EED"/>
    <a:srgbClr val="595757"/>
    <a:srgbClr val="1D1D1A"/>
    <a:srgbClr val="91A2BF"/>
    <a:srgbClr val="66BA36"/>
    <a:srgbClr val="E4EB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6291" autoAdjust="0"/>
  </p:normalViewPr>
  <p:slideViewPr>
    <p:cSldViewPr snapToGrid="0" snapToObjects="1">
      <p:cViewPr varScale="1">
        <p:scale>
          <a:sx n="126" d="100"/>
          <a:sy n="126" d="100"/>
        </p:scale>
        <p:origin x="21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9/7/24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s://chenzomi12.github.io/"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hyperlink" Target="https://chenzomi12.github.io/" TargetMode="Externa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7.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hyperlink" Target="https://chenzomi12.github.io/"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9.jpe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s://chenzomi12.github.io/" TargetMode="External"/><Relationship Id="rId2" Type="http://schemas.openxmlformats.org/officeDocument/2006/relationships/theme" Target="../theme/theme6.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27.xml"/><Relationship Id="rId6" Type="http://schemas.openxmlformats.org/officeDocument/2006/relationships/image" Target="../media/image1.png"/><Relationship Id="rId5" Type="http://schemas.openxmlformats.org/officeDocument/2006/relationships/hyperlink" Target="https://github.com/chenzomi12/DeepLearningSystem" TargetMode="External"/><Relationship Id="rId4" Type="http://schemas.openxmlformats.org/officeDocument/2006/relationships/hyperlink" Target="https://chenzomi12.github.io/"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8"/>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52C5864-68A3-E330-0C47-D970E8AFE7C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CD9A229D-654C-8D6D-EE3C-1215781A552F}"/>
              </a:ext>
            </a:extLst>
          </p:cNvPr>
          <p:cNvPicPr>
            <a:picLocks noChangeAspect="1"/>
          </p:cNvPicPr>
          <p:nvPr userDrawn="1"/>
        </p:nvPicPr>
        <p:blipFill>
          <a:blip r:embed="rId10"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24"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2ED477B7-DF83-6070-5B1C-B187E909A461}"/>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7E775FBA-C50E-0E57-0850-F35A3235C310}"/>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3" name="TextBox 2">
            <a:extLst>
              <a:ext uri="{FF2B5EF4-FFF2-40B4-BE49-F238E27FC236}">
                <a16:creationId xmlns:a16="http://schemas.microsoft.com/office/drawing/2014/main" id="{B1235A4A-E15C-EEDF-B5DF-50345280460D}"/>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4" name="图片 3">
            <a:extLst>
              <a:ext uri="{FF2B5EF4-FFF2-40B4-BE49-F238E27FC236}">
                <a16:creationId xmlns:a16="http://schemas.microsoft.com/office/drawing/2014/main" id="{BA16A85B-5E78-6280-EFBF-68DDE18F6256}"/>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460528" y="19101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FF9DFC8B-C144-A520-665B-77B20ACE4737}"/>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001FF6EF-58A2-B134-6EAC-D38F54C4829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3">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2" name="TextBox 2">
            <a:extLst>
              <a:ext uri="{FF2B5EF4-FFF2-40B4-BE49-F238E27FC236}">
                <a16:creationId xmlns:a16="http://schemas.microsoft.com/office/drawing/2014/main" id="{8F5F5ACC-664A-6756-DA4C-5C9A7E83FE7F}"/>
              </a:ext>
            </a:extLst>
          </p:cNvPr>
          <p:cNvSpPr txBox="1"/>
          <p:nvPr userDrawn="1"/>
        </p:nvSpPr>
        <p:spPr>
          <a:xfrm>
            <a:off x="523285" y="6443858"/>
            <a:ext cx="728026" cy="329321"/>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4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3" name="图片 2">
            <a:extLst>
              <a:ext uri="{FF2B5EF4-FFF2-40B4-BE49-F238E27FC236}">
                <a16:creationId xmlns:a16="http://schemas.microsoft.com/office/drawing/2014/main" id="{A02EA65D-E4BA-4B2C-6093-4E9904C2467D}"/>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134540" y="6428150"/>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94740" y="469968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u="sng" dirty="0">
                <a:solidFill>
                  <a:srgbClr val="374154"/>
                </a:solidFill>
                <a:latin typeface="Gill Sans MT" panose="020B0502020104020203" pitchFamily="34" charset="0"/>
                <a:ea typeface="+mj-ea"/>
                <a:cs typeface="Futura Medium" panose="020B0602020204020303" pitchFamily="34" charset="-79"/>
              </a:rPr>
              <a:t>GitHub</a:t>
            </a:r>
            <a:r>
              <a:rPr lang="zh-CN" altLang="en-US" sz="1000" u="sng" dirty="0">
                <a:solidFill>
                  <a:srgbClr val="374154"/>
                </a:solidFill>
                <a:latin typeface="Gill Sans MT" panose="020B0502020104020203" pitchFamily="34" charset="0"/>
                <a:ea typeface="+mj-ea"/>
                <a:cs typeface="Futura Medium" panose="020B0602020204020303" pitchFamily="34" charset="-79"/>
              </a:rPr>
              <a:t> </a:t>
            </a:r>
            <a:r>
              <a:rPr lang="en-US" altLang="zh-CN" sz="1000" u="sng" dirty="0">
                <a:solidFill>
                  <a:srgbClr val="C7000B"/>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github.</a:t>
            </a:r>
            <a:r>
              <a:rPr lang="en-US" altLang="zh-CN" sz="1000" u="sng" dirty="0">
                <a:solidFill>
                  <a:srgbClr val="C00000"/>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com/chenzomi12/</a:t>
            </a:r>
            <a:r>
              <a:rPr lang="en-US" altLang="zh-CN" sz="1000" u="sng" dirty="0" err="1">
                <a:solidFill>
                  <a:srgbClr val="C00000"/>
                </a:solidFill>
                <a:latin typeface="Gill Sans MT" panose="020B0502020104020203" pitchFamily="34" charset="0"/>
                <a:ea typeface="+mj-ea"/>
                <a:cs typeface="Futura Medium" panose="020B0602020204020303" pitchFamily="34" charset="-79"/>
              </a:rPr>
              <a:t>AIFoundation</a:t>
            </a:r>
            <a:endParaRPr lang="en-US" sz="1000" u="sng" dirty="0">
              <a:solidFill>
                <a:srgbClr val="C00000"/>
              </a:solidFill>
              <a:latin typeface="Gill Sans MT" panose="020B0502020104020203" pitchFamily="34" charset="0"/>
              <a:ea typeface="+mj-ea"/>
              <a:cs typeface="Futura Medium" panose="020B0602020204020303" pitchFamily="34" charset="-79"/>
            </a:endParaRPr>
          </a:p>
        </p:txBody>
      </p:sp>
      <p:pic>
        <p:nvPicPr>
          <p:cNvPr id="4" name="图片 3">
            <a:extLst>
              <a:ext uri="{FF2B5EF4-FFF2-40B4-BE49-F238E27FC236}">
                <a16:creationId xmlns:a16="http://schemas.microsoft.com/office/drawing/2014/main" id="{85B7E3EA-0610-C97C-33AC-7CFE62ECE812}"/>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7887505" y="4660284"/>
            <a:ext cx="353139" cy="353139"/>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aringfireball.net/linked/2023/11/02/apple-q4-2023-results"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so.csdn.net/so/search?q=%E6%95%B0%E6%8D%AE%E5%88%86%E6%9E%90&amp;spm=1001.2101.3001.7020"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apple/swift-homomorphic-encryp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curity and Privacy Issues in Cloud Computing">
            <a:extLst>
              <a:ext uri="{FF2B5EF4-FFF2-40B4-BE49-F238E27FC236}">
                <a16:creationId xmlns:a16="http://schemas.microsoft.com/office/drawing/2014/main" id="{1F97E44E-0589-F3F4-AAB3-6BFA0FB44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04" y="-109220"/>
            <a:ext cx="12386169" cy="696722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74A9CB9F-4DA1-7140-97D3-DE0194B7B103}"/>
              </a:ext>
            </a:extLst>
          </p:cNvPr>
          <p:cNvSpPr txBox="1">
            <a:spLocks/>
          </p:cNvSpPr>
          <p:nvPr/>
        </p:nvSpPr>
        <p:spPr>
          <a:xfrm>
            <a:off x="746016" y="1798321"/>
            <a:ext cx="10846085" cy="3424234"/>
          </a:xfrm>
          <a:prstGeom prst="rect">
            <a:avLst/>
          </a:prstGeom>
          <a:solidFill>
            <a:srgbClr val="1D1D1A">
              <a:alpha val="74118"/>
            </a:srgbClr>
          </a:soli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lnSpc>
                <a:spcPct val="120000"/>
              </a:lnSpc>
            </a:pPr>
            <a:r>
              <a:rPr lang="en-US" altLang="zh-CN" sz="9600" dirty="0">
                <a:solidFill>
                  <a:schemeClr val="tx2"/>
                </a:solidFill>
                <a:latin typeface="Futura Medium" panose="020B0602020204020303" pitchFamily="34" charset="-79"/>
                <a:cs typeface="Futura Medium" panose="020B0602020204020303" pitchFamily="34" charset="-79"/>
              </a:rPr>
              <a:t>Apple </a:t>
            </a:r>
            <a:r>
              <a:rPr lang="zh-CN" altLang="en-US" sz="9600" dirty="0">
                <a:solidFill>
                  <a:schemeClr val="tx2"/>
                </a:solidFill>
                <a:latin typeface="Futura Medium" panose="020B0602020204020303" pitchFamily="34" charset="-79"/>
                <a:cs typeface="Futura Medium" panose="020B0602020204020303" pitchFamily="34" charset="-79"/>
              </a:rPr>
              <a:t>燃起</a:t>
            </a:r>
            <a:endParaRPr lang="en-US" altLang="zh-CN" sz="9600" dirty="0">
              <a:solidFill>
                <a:schemeClr val="tx2"/>
              </a:solidFill>
              <a:latin typeface="Futura Medium" panose="020B0602020204020303" pitchFamily="34" charset="-79"/>
              <a:cs typeface="Futura Medium" panose="020B0602020204020303" pitchFamily="34" charset="-79"/>
            </a:endParaRPr>
          </a:p>
          <a:p>
            <a:pPr algn="ctr">
              <a:lnSpc>
                <a:spcPct val="120000"/>
              </a:lnSpc>
            </a:pPr>
            <a:r>
              <a:rPr lang="zh-CN" altLang="en-US" sz="9600" dirty="0">
                <a:solidFill>
                  <a:schemeClr val="tx2"/>
                </a:solidFill>
                <a:latin typeface="Futura Medium" panose="020B0602020204020303" pitchFamily="34" charset="-79"/>
                <a:cs typeface="Futura Medium" panose="020B0602020204020303" pitchFamily="34" charset="-79"/>
              </a:rPr>
              <a:t>隐私计算</a:t>
            </a: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48565" y="774540"/>
            <a:ext cx="1299631" cy="1299631"/>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050E96-47E1-4541-963C-5BA27086BF16}"/>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8D25B8E0-A92C-A898-AB7D-62F1E1467036}"/>
              </a:ext>
            </a:extLst>
          </p:cNvPr>
          <p:cNvSpPr>
            <a:spLocks noGrp="1"/>
          </p:cNvSpPr>
          <p:nvPr>
            <p:ph sz="half" idx="1"/>
          </p:nvPr>
        </p:nvSpPr>
        <p:spPr/>
        <p:txBody>
          <a:bodyPr/>
          <a:lstStyle/>
          <a:p>
            <a:r>
              <a:rPr lang="en" altLang="zh-CN" b="1" dirty="0"/>
              <a:t>Live Caller </a:t>
            </a:r>
            <a:r>
              <a:rPr lang="en" altLang="zh-CN" b="1" dirty="0" err="1"/>
              <a:t>lD</a:t>
            </a:r>
            <a:r>
              <a:rPr lang="en" altLang="zh-CN" b="1" dirty="0"/>
              <a:t> Lookup</a:t>
            </a:r>
            <a:r>
              <a:rPr lang="zh-CN" altLang="en-US" b="1" dirty="0"/>
              <a:t>（实时来电显示）</a:t>
            </a:r>
            <a:endParaRPr lang="en-US" altLang="zh-CN" b="1" dirty="0"/>
          </a:p>
          <a:p>
            <a:pPr lvl="1"/>
            <a:r>
              <a:rPr lang="en" altLang="zh-CN" sz="1600" dirty="0"/>
              <a:t>iOS</a:t>
            </a:r>
            <a:r>
              <a:rPr lang="zh-CN" altLang="en-US" sz="1600" dirty="0"/>
              <a:t> </a:t>
            </a:r>
            <a:r>
              <a:rPr lang="en" altLang="zh-CN" sz="1600" dirty="0"/>
              <a:t>18 </a:t>
            </a:r>
            <a:r>
              <a:rPr lang="zh-CN" altLang="en-US" sz="1600" dirty="0"/>
              <a:t>的一个新特性，它使得系统与第三方服务进行通信可以有效保护用户信息，如隐藏 </a:t>
            </a:r>
            <a:r>
              <a:rPr lang="en" altLang="zh-CN" sz="1600" dirty="0"/>
              <a:t>Client</a:t>
            </a:r>
            <a:r>
              <a:rPr lang="zh-CN" altLang="en-US" sz="1600" dirty="0"/>
              <a:t> 的 </a:t>
            </a:r>
            <a:r>
              <a:rPr lang="en" altLang="zh-CN" sz="1600" dirty="0"/>
              <a:t>IP</a:t>
            </a:r>
            <a:r>
              <a:rPr lang="zh-CN" altLang="en-US" sz="1600" dirty="0"/>
              <a:t> 地址、进行匿名鉴别、隐藏来电号码等。</a:t>
            </a:r>
            <a:endParaRPr lang="en" altLang="zh-CN" sz="1600" dirty="0"/>
          </a:p>
          <a:p>
            <a:r>
              <a:rPr lang="en" altLang="zh-CN" b="1" dirty="0"/>
              <a:t>Private Information Retrieval</a:t>
            </a:r>
            <a:r>
              <a:rPr lang="zh-CN" altLang="en-US" b="1" dirty="0"/>
              <a:t>（隐私查询）</a:t>
            </a:r>
            <a:endParaRPr lang="en-US" altLang="zh-CN" b="1" dirty="0"/>
          </a:p>
          <a:p>
            <a:pPr lvl="1"/>
            <a:r>
              <a:rPr lang="en" altLang="zh-CN" sz="1600" dirty="0"/>
              <a:t>Live Caller </a:t>
            </a:r>
            <a:r>
              <a:rPr lang="en" altLang="zh-CN" sz="1600" dirty="0" err="1"/>
              <a:t>lD</a:t>
            </a:r>
            <a:r>
              <a:rPr lang="en" altLang="zh-CN" sz="1600" dirty="0"/>
              <a:t> Lookup</a:t>
            </a:r>
            <a:r>
              <a:rPr lang="zh-CN" altLang="en-US" sz="1600" dirty="0"/>
              <a:t> 依赖于隐私查询（缩写为</a:t>
            </a:r>
            <a:r>
              <a:rPr lang="en" altLang="zh-CN" sz="1600" dirty="0"/>
              <a:t>PIR</a:t>
            </a:r>
            <a:r>
              <a:rPr lang="zh-CN" altLang="en-US" sz="1600" dirty="0"/>
              <a:t>）功能。</a:t>
            </a:r>
            <a:r>
              <a:rPr lang="en" altLang="zh-CN" sz="1600" dirty="0"/>
              <a:t>PIR</a:t>
            </a:r>
            <a:r>
              <a:rPr lang="zh-CN" altLang="en-US" sz="1600" dirty="0"/>
              <a:t>是一种私密键值对的数据查询形式，</a:t>
            </a:r>
            <a:r>
              <a:rPr lang="en" altLang="zh-CN" sz="1600" dirty="0"/>
              <a:t>Client </a:t>
            </a:r>
            <a:r>
              <a:rPr lang="zh-CN" altLang="en-US" sz="1600" dirty="0"/>
              <a:t>可完成在 </a:t>
            </a:r>
            <a:r>
              <a:rPr lang="en" altLang="zh-CN" sz="1600" dirty="0"/>
              <a:t>Server</a:t>
            </a:r>
            <a:r>
              <a:rPr lang="zh-CN" altLang="en-US" sz="1600" dirty="0"/>
              <a:t> 数据库中查询而不泄露关键字（</a:t>
            </a:r>
            <a:r>
              <a:rPr lang="en" altLang="zh-CN" sz="1600" dirty="0"/>
              <a:t>keyword</a:t>
            </a:r>
            <a:r>
              <a:rPr lang="zh-CN" altLang="en-US" sz="1600" dirty="0"/>
              <a:t>）信息给 </a:t>
            </a:r>
            <a:r>
              <a:rPr lang="en" altLang="zh-CN" sz="1600" dirty="0"/>
              <a:t>Server</a:t>
            </a:r>
            <a:r>
              <a:rPr lang="zh-CN" altLang="en" sz="1600" dirty="0"/>
              <a:t>。</a:t>
            </a:r>
          </a:p>
          <a:p>
            <a:endParaRPr lang="en" altLang="zh-CN" dirty="0"/>
          </a:p>
        </p:txBody>
      </p:sp>
    </p:spTree>
    <p:extLst>
      <p:ext uri="{BB962C8B-B14F-4D97-AF65-F5344CB8AC3E}">
        <p14:creationId xmlns:p14="http://schemas.microsoft.com/office/powerpoint/2010/main" val="364897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360170"/>
            <a:ext cx="10963473" cy="4994910"/>
          </a:xfrm>
        </p:spPr>
        <p:txBody>
          <a:bodyPr/>
          <a:lstStyle/>
          <a:p>
            <a:r>
              <a:rPr lang="en" altLang="zh-CN" dirty="0"/>
              <a:t>Swift-HE</a:t>
            </a:r>
            <a:r>
              <a:rPr lang="zh-CN" altLang="en-US" dirty="0"/>
              <a:t> 典型实例是拦截垃圾邮件和骚扰电话。当用户设备收到呼叫时，系统会与后端的服务器通信，以 </a:t>
            </a:r>
            <a:r>
              <a:rPr lang="en" altLang="zh-CN" dirty="0"/>
              <a:t>PIR</a:t>
            </a:r>
            <a:r>
              <a:rPr lang="zh-CN" altLang="en-US" dirty="0"/>
              <a:t> 方式检索呼叫者 </a:t>
            </a:r>
            <a:r>
              <a:rPr lang="en" altLang="zh-CN" dirty="0"/>
              <a:t>ID</a:t>
            </a:r>
            <a:r>
              <a:rPr lang="zh-CN" altLang="en-US" dirty="0"/>
              <a:t> 和拦截信息，同时在设备上显示对应的信息。具体包括：</a:t>
            </a:r>
            <a:endParaRPr lang="en-US" altLang="zh-CN"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206" y="2566037"/>
            <a:ext cx="7466330" cy="378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99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D39803-C647-CFE5-518C-0A538905C5E3}"/>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3" name="内容占位符 2">
            <a:extLst>
              <a:ext uri="{FF2B5EF4-FFF2-40B4-BE49-F238E27FC236}">
                <a16:creationId xmlns:a16="http://schemas.microsoft.com/office/drawing/2014/main" id="{E40D6B1D-82CA-0C81-756B-AA56EB7CF5C0}"/>
              </a:ext>
            </a:extLst>
          </p:cNvPr>
          <p:cNvSpPr>
            <a:spLocks noGrp="1"/>
          </p:cNvSpPr>
          <p:nvPr>
            <p:ph sz="half" idx="1"/>
          </p:nvPr>
        </p:nvSpPr>
        <p:spPr>
          <a:xfrm>
            <a:off x="623635" y="1239520"/>
            <a:ext cx="10963473" cy="5115560"/>
          </a:xfrm>
        </p:spPr>
        <p:txBody>
          <a:bodyPr/>
          <a:lstStyle/>
          <a:p>
            <a:r>
              <a:rPr lang="zh-CN" altLang="en-US" sz="1800" dirty="0"/>
              <a:t>使用</a:t>
            </a:r>
            <a:r>
              <a:rPr lang="en" altLang="zh-CN" sz="1800" dirty="0"/>
              <a:t>Apple</a:t>
            </a:r>
            <a:r>
              <a:rPr lang="zh-CN" altLang="en-US" sz="1800" dirty="0"/>
              <a:t>的不经意</a:t>
            </a:r>
            <a:r>
              <a:rPr lang="en" altLang="zh-CN" sz="1800" dirty="0"/>
              <a:t>HTTP</a:t>
            </a:r>
            <a:r>
              <a:rPr lang="zh-CN" altLang="en-US" sz="1800" dirty="0"/>
              <a:t>（</a:t>
            </a:r>
            <a:r>
              <a:rPr lang="en" altLang="zh-CN" sz="1800" dirty="0"/>
              <a:t>Oblivious HTTP</a:t>
            </a:r>
            <a:r>
              <a:rPr lang="zh-CN" altLang="en-US" sz="1800" dirty="0"/>
              <a:t>）隐藏</a:t>
            </a:r>
            <a:r>
              <a:rPr lang="en" altLang="zh-CN" sz="1800" dirty="0"/>
              <a:t>Client</a:t>
            </a:r>
            <a:r>
              <a:rPr lang="zh-CN" altLang="en-US" sz="1800" dirty="0"/>
              <a:t>的</a:t>
            </a:r>
            <a:r>
              <a:rPr lang="en" altLang="zh-CN" sz="1800" dirty="0"/>
              <a:t>IP</a:t>
            </a:r>
            <a:r>
              <a:rPr lang="zh-CN" altLang="en-US" sz="1800" dirty="0"/>
              <a:t>地址；</a:t>
            </a:r>
            <a:endParaRPr lang="en-US" altLang="zh-CN" sz="1800" dirty="0"/>
          </a:p>
          <a:p>
            <a:r>
              <a:rPr lang="zh-CN" altLang="en-US" sz="1800" dirty="0"/>
              <a:t>使用隐私通道协议（</a:t>
            </a:r>
            <a:r>
              <a:rPr lang="en" altLang="zh-CN" sz="1800" dirty="0"/>
              <a:t> Privacy Pass protocol </a:t>
            </a:r>
            <a:r>
              <a:rPr lang="zh-CN" altLang="en-US" sz="1800" dirty="0"/>
              <a:t>）进行匿名鉴别；</a:t>
            </a:r>
            <a:endParaRPr lang="en-US" altLang="zh-CN" sz="1800" dirty="0"/>
          </a:p>
          <a:p>
            <a:r>
              <a:rPr lang="zh-CN" altLang="en-US" sz="1800" dirty="0"/>
              <a:t>使用关键词隐私查询（</a:t>
            </a:r>
            <a:r>
              <a:rPr lang="en" altLang="zh-CN" sz="1800" dirty="0"/>
              <a:t> keyword PIR</a:t>
            </a:r>
            <a:r>
              <a:rPr lang="zh-CN" altLang="en" sz="1800" dirty="0"/>
              <a:t>，</a:t>
            </a:r>
            <a:r>
              <a:rPr lang="en" altLang="zh-CN" sz="1800" dirty="0"/>
              <a:t>KPIR </a:t>
            </a:r>
            <a:r>
              <a:rPr lang="zh-CN" altLang="en-US" sz="1800" dirty="0"/>
              <a:t>）隐藏来电号码。</a:t>
            </a:r>
            <a:endParaRPr lang="en-US" altLang="zh-CN" sz="1800" dirty="0"/>
          </a:p>
        </p:txBody>
      </p:sp>
      <p:pic>
        <p:nvPicPr>
          <p:cNvPr id="1028" name="Picture 4" descr="Live Caller ID Lookup">
            <a:extLst>
              <a:ext uri="{FF2B5EF4-FFF2-40B4-BE49-F238E27FC236}">
                <a16:creationId xmlns:a16="http://schemas.microsoft.com/office/drawing/2014/main" id="{8BE85E29-9E1A-A722-A0BD-1FB02A245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68" y="2893137"/>
            <a:ext cx="6712426" cy="340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89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8115621-2C80-3937-606B-33BBB3FC428F}"/>
              </a:ext>
            </a:extLst>
          </p:cNvPr>
          <p:cNvSpPr>
            <a:spLocks noGrp="1"/>
          </p:cNvSpPr>
          <p:nvPr>
            <p:ph type="title"/>
          </p:nvPr>
        </p:nvSpPr>
        <p:spPr/>
        <p:txBody>
          <a:bodyPr/>
          <a:lstStyle/>
          <a:p>
            <a:r>
              <a:rPr lang="en" altLang="zh-CN" dirty="0"/>
              <a:t>Live Caller </a:t>
            </a:r>
            <a:r>
              <a:rPr lang="en" altLang="zh-CN" dirty="0" err="1"/>
              <a:t>lD</a:t>
            </a:r>
            <a:r>
              <a:rPr lang="en" altLang="zh-CN" dirty="0"/>
              <a:t> Lookup</a:t>
            </a:r>
            <a:r>
              <a:rPr lang="zh-CN" altLang="en-US" dirty="0"/>
              <a:t>：</a:t>
            </a:r>
            <a:r>
              <a:rPr lang="en" altLang="zh-CN" dirty="0"/>
              <a:t>Swift-HE</a:t>
            </a:r>
            <a:r>
              <a:rPr lang="zh-CN" altLang="en-US" dirty="0"/>
              <a:t> 实际应用</a:t>
            </a:r>
          </a:p>
        </p:txBody>
      </p:sp>
      <p:sp>
        <p:nvSpPr>
          <p:cNvPr id="5" name="内容占位符 4">
            <a:extLst>
              <a:ext uri="{FF2B5EF4-FFF2-40B4-BE49-F238E27FC236}">
                <a16:creationId xmlns:a16="http://schemas.microsoft.com/office/drawing/2014/main" id="{AB373144-BA1A-63BC-A5C1-50C9972B08FE}"/>
              </a:ext>
            </a:extLst>
          </p:cNvPr>
          <p:cNvSpPr>
            <a:spLocks noGrp="1"/>
          </p:cNvSpPr>
          <p:nvPr>
            <p:ph sz="half" idx="1"/>
          </p:nvPr>
        </p:nvSpPr>
        <p:spPr>
          <a:xfrm>
            <a:off x="623635" y="1360170"/>
            <a:ext cx="10963473" cy="4994910"/>
          </a:xfrm>
        </p:spPr>
        <p:txBody>
          <a:bodyPr anchor="t"/>
          <a:lstStyle/>
          <a:p>
            <a:r>
              <a:rPr lang="en" altLang="zh-CN" dirty="0"/>
              <a:t>iOS18 </a:t>
            </a:r>
            <a:r>
              <a:rPr lang="zh-CN" altLang="en-US" dirty="0"/>
              <a:t>使用 </a:t>
            </a:r>
            <a:r>
              <a:rPr lang="en" altLang="zh-CN" dirty="0"/>
              <a:t>Swift-HE </a:t>
            </a:r>
            <a:r>
              <a:rPr lang="zh-CN" altLang="en-US" dirty="0"/>
              <a:t>实现这一功能，数据库和 </a:t>
            </a:r>
            <a:r>
              <a:rPr lang="en" altLang="zh-CN" dirty="0"/>
              <a:t>Client</a:t>
            </a:r>
            <a:r>
              <a:rPr lang="zh-CN" altLang="en-US" dirty="0"/>
              <a:t> 仅需同步小量元数据（</a:t>
            </a:r>
            <a:r>
              <a:rPr lang="en" altLang="zh-CN" dirty="0"/>
              <a:t>metadata</a:t>
            </a:r>
            <a:r>
              <a:rPr lang="zh-CN" altLang="en-US" dirty="0"/>
              <a:t>）</a:t>
            </a:r>
            <a:r>
              <a:rPr lang="zh-CN" altLang="en" dirty="0"/>
              <a:t>，</a:t>
            </a:r>
            <a:r>
              <a:rPr lang="zh-CN" altLang="en-US" dirty="0"/>
              <a:t>无需频繁变化，使得处理流程相对高效。</a:t>
            </a:r>
            <a:endParaRPr lang="en-US" altLang="zh-CN" dirty="0"/>
          </a:p>
          <a:p>
            <a:pPr marL="0" indent="0" algn="ctr">
              <a:buNone/>
            </a:pPr>
            <a:endParaRPr lang="en" altLang="zh-CN" sz="3200" dirty="0">
              <a:hlinkClick r:id="rId2"/>
            </a:endParaRPr>
          </a:p>
          <a:p>
            <a:pPr marL="0" indent="0" algn="ctr">
              <a:buNone/>
            </a:pPr>
            <a:r>
              <a:rPr lang="en" altLang="zh-CN" sz="3200" dirty="0">
                <a:hlinkClick r:id="rId2"/>
              </a:rPr>
              <a:t>https://github.com/apple/swift-homomorphic-encryption</a:t>
            </a:r>
            <a:endParaRPr lang="en-US" altLang="zh-CN" sz="3200" dirty="0"/>
          </a:p>
        </p:txBody>
      </p:sp>
    </p:spTree>
    <p:extLst>
      <p:ext uri="{BB962C8B-B14F-4D97-AF65-F5344CB8AC3E}">
        <p14:creationId xmlns:p14="http://schemas.microsoft.com/office/powerpoint/2010/main" val="189163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D967FC-4761-3CB3-6A6C-B047C8F140BF}"/>
              </a:ext>
            </a:extLst>
          </p:cNvPr>
          <p:cNvSpPr>
            <a:spLocks noGrp="1"/>
          </p:cNvSpPr>
          <p:nvPr>
            <p:ph type="title"/>
          </p:nvPr>
        </p:nvSpPr>
        <p:spPr/>
        <p:txBody>
          <a:bodyPr/>
          <a:lstStyle/>
          <a:p>
            <a:r>
              <a:rPr lang="zh-CN" altLang="en-US" dirty="0"/>
              <a:t>软件服务营收占比增加</a:t>
            </a:r>
          </a:p>
        </p:txBody>
      </p:sp>
      <p:sp>
        <p:nvSpPr>
          <p:cNvPr id="5" name="内容占位符 4">
            <a:extLst>
              <a:ext uri="{FF2B5EF4-FFF2-40B4-BE49-F238E27FC236}">
                <a16:creationId xmlns:a16="http://schemas.microsoft.com/office/drawing/2014/main" id="{D4E30A62-5A18-E70C-0689-92F05F6CD35C}"/>
              </a:ext>
            </a:extLst>
          </p:cNvPr>
          <p:cNvSpPr>
            <a:spLocks noGrp="1"/>
          </p:cNvSpPr>
          <p:nvPr>
            <p:ph sz="half" idx="1"/>
          </p:nvPr>
        </p:nvSpPr>
        <p:spPr/>
        <p:txBody>
          <a:bodyPr/>
          <a:lstStyle/>
          <a:p>
            <a:r>
              <a:rPr lang="en" altLang="zh-CN" b="1" dirty="0"/>
              <a:t>Apple</a:t>
            </a:r>
            <a:r>
              <a:rPr lang="zh-CN" altLang="en-US" b="1" dirty="0"/>
              <a:t> 营收可分为两部分：智能硬件</a:t>
            </a:r>
            <a:r>
              <a:rPr lang="en-US" altLang="zh-CN" b="1" dirty="0"/>
              <a:t>+ </a:t>
            </a:r>
            <a:r>
              <a:rPr lang="zh-CN" altLang="en-US" b="1" dirty="0"/>
              <a:t>软件服务</a:t>
            </a:r>
            <a:endParaRPr lang="en-US" altLang="zh-CN" b="1" dirty="0"/>
          </a:p>
          <a:p>
            <a:pPr lvl="1"/>
            <a:r>
              <a:rPr lang="zh-CN" altLang="en-US" dirty="0"/>
              <a:t>软件服务是 </a:t>
            </a:r>
            <a:r>
              <a:rPr lang="en" altLang="zh-CN" dirty="0"/>
              <a:t>Apple</a:t>
            </a:r>
            <a:r>
              <a:rPr lang="zh-CN" altLang="en-US" dirty="0"/>
              <a:t> 第二大营收来源，仅次于 </a:t>
            </a:r>
            <a:r>
              <a:rPr lang="en" altLang="zh-CN" dirty="0"/>
              <a:t>iPhone</a:t>
            </a:r>
            <a:r>
              <a:rPr lang="zh-CN" altLang="en-US" dirty="0"/>
              <a:t> 硬件；</a:t>
            </a:r>
            <a:endParaRPr lang="en-US" altLang="zh-CN" dirty="0"/>
          </a:p>
          <a:p>
            <a:pPr lvl="1"/>
            <a:r>
              <a:rPr lang="zh-CN" altLang="en-US" dirty="0"/>
              <a:t>较 </a:t>
            </a:r>
            <a:r>
              <a:rPr lang="en-US" altLang="zh-CN" dirty="0"/>
              <a:t>2022</a:t>
            </a:r>
            <a:r>
              <a:rPr lang="zh-CN" altLang="en-US" dirty="0"/>
              <a:t> 年，</a:t>
            </a:r>
            <a:r>
              <a:rPr lang="en-US" altLang="zh-CN" dirty="0"/>
              <a:t>2023</a:t>
            </a:r>
            <a:r>
              <a:rPr lang="zh-CN" altLang="en-US" dirty="0"/>
              <a:t> 年营收中仅软件服务实现正向增长 </a:t>
            </a:r>
            <a:r>
              <a:rPr lang="en-US" altLang="zh-CN" dirty="0"/>
              <a:t>9%</a:t>
            </a:r>
            <a:r>
              <a:rPr lang="zh-CN" altLang="en-US" dirty="0"/>
              <a:t>；</a:t>
            </a:r>
          </a:p>
        </p:txBody>
      </p:sp>
      <p:pic>
        <p:nvPicPr>
          <p:cNvPr id="2050" name="Picture 2" descr="Daring Fireball: Apple Q4 2023 Results">
            <a:extLst>
              <a:ext uri="{FF2B5EF4-FFF2-40B4-BE49-F238E27FC236}">
                <a16:creationId xmlns:a16="http://schemas.microsoft.com/office/drawing/2014/main" id="{12B567EB-A753-0828-B09B-3CBAFCF8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531" y="2995315"/>
            <a:ext cx="8263680" cy="307615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5ACB8FFC-D4AE-ABA5-8938-BC8280B2242E}"/>
              </a:ext>
            </a:extLst>
          </p:cNvPr>
          <p:cNvSpPr txBox="1"/>
          <p:nvPr/>
        </p:nvSpPr>
        <p:spPr>
          <a:xfrm>
            <a:off x="3379621" y="6177756"/>
            <a:ext cx="6101080" cy="400110"/>
          </a:xfrm>
          <a:prstGeom prst="rect">
            <a:avLst/>
          </a:prstGeom>
          <a:noFill/>
        </p:spPr>
        <p:txBody>
          <a:bodyPr wrap="square">
            <a:spAutoFit/>
          </a:bodyPr>
          <a:lstStyle/>
          <a:p>
            <a:pPr algn="ctr"/>
            <a:r>
              <a:rPr lang="en" altLang="zh-CN" sz="2000" kern="0" dirty="0">
                <a:solidFill>
                  <a:srgbClr val="0432FF"/>
                </a:solidFill>
                <a:latin typeface="Gill Sans MT" panose="020B0502020104020203" pitchFamily="34" charset="0"/>
                <a:ea typeface="微软雅黑" pitchFamily="34" charset="-122"/>
                <a:hlinkClick r:id="rId3">
                  <a:extLst>
                    <a:ext uri="{A12FA001-AC4F-418D-AE19-62706E023703}">
                      <ahyp:hlinkClr xmlns:ahyp="http://schemas.microsoft.com/office/drawing/2018/hyperlinkcolor" val="tx"/>
                    </a:ext>
                  </a:extLst>
                </a:hlinkClick>
              </a:rPr>
              <a:t>Daring Fireball: Apple Q4 2023 Results</a:t>
            </a:r>
          </a:p>
        </p:txBody>
      </p:sp>
    </p:spTree>
    <p:extLst>
      <p:ext uri="{BB962C8B-B14F-4D97-AF65-F5344CB8AC3E}">
        <p14:creationId xmlns:p14="http://schemas.microsoft.com/office/powerpoint/2010/main" val="238521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381760"/>
            <a:ext cx="11161240" cy="4628760"/>
          </a:xfrm>
        </p:spPr>
        <p:txBody>
          <a:bodyPr/>
          <a:lstStyle/>
          <a:p>
            <a:pPr>
              <a:lnSpc>
                <a:spcPct val="100000"/>
              </a:lnSpc>
            </a:pPr>
            <a:r>
              <a:rPr lang="zh-CN" altLang="en-US" dirty="0"/>
              <a:t>技术：隐私计算</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55456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A124E-5207-2887-5FC8-CD4646BEA2A5}"/>
              </a:ext>
            </a:extLst>
          </p:cNvPr>
          <p:cNvSpPr>
            <a:spLocks noGrp="1"/>
          </p:cNvSpPr>
          <p:nvPr>
            <p:ph type="title"/>
          </p:nvPr>
        </p:nvSpPr>
        <p:spPr/>
        <p:txBody>
          <a:bodyPr/>
          <a:lstStyle/>
          <a:p>
            <a:r>
              <a:rPr lang="zh-CN" altLang="en-US" dirty="0"/>
              <a:t>数据状态</a:t>
            </a:r>
          </a:p>
        </p:txBody>
      </p:sp>
      <p:sp>
        <p:nvSpPr>
          <p:cNvPr id="5" name="内容占位符 4">
            <a:extLst>
              <a:ext uri="{FF2B5EF4-FFF2-40B4-BE49-F238E27FC236}">
                <a16:creationId xmlns:a16="http://schemas.microsoft.com/office/drawing/2014/main" id="{6D92BB69-E32B-EBB1-F997-93D1F2DE4186}"/>
              </a:ext>
            </a:extLst>
          </p:cNvPr>
          <p:cNvSpPr>
            <a:spLocks noGrp="1"/>
          </p:cNvSpPr>
          <p:nvPr>
            <p:ph sz="half" idx="1"/>
          </p:nvPr>
        </p:nvSpPr>
        <p:spPr/>
        <p:txBody>
          <a:bodyPr/>
          <a:lstStyle/>
          <a:p>
            <a:r>
              <a:rPr lang="zh-CN" altLang="en-US" b="1" dirty="0"/>
              <a:t>数据状态：</a:t>
            </a:r>
            <a:r>
              <a:rPr lang="zh-CN" altLang="en-US" dirty="0"/>
              <a:t>静态（文件系统</a:t>
            </a:r>
            <a:r>
              <a:rPr lang="en-US" altLang="zh-CN" dirty="0"/>
              <a:t>/</a:t>
            </a:r>
            <a:r>
              <a:rPr lang="zh-CN" altLang="en-US" dirty="0"/>
              <a:t>数据库）、传输中（网络传输）、使用中（数据处理）。</a:t>
            </a:r>
            <a:endParaRPr lang="en-US" altLang="zh-CN" dirty="0"/>
          </a:p>
          <a:p>
            <a:r>
              <a:rPr lang="zh-CN" altLang="en-US" b="1" dirty="0"/>
              <a:t>数据生命周期：</a:t>
            </a:r>
            <a:r>
              <a:rPr lang="zh-CN" altLang="en-US" dirty="0"/>
              <a:t>数据存储、数据传输、数据计算、结果存储。</a:t>
            </a:r>
            <a:endParaRPr lang="en-US" altLang="zh-CN" dirty="0"/>
          </a:p>
          <a:p>
            <a:r>
              <a:rPr lang="zh-CN" altLang="en-US" b="1" dirty="0"/>
              <a:t>使用或处理数据时，通常会回到以下功能：</a:t>
            </a:r>
            <a:r>
              <a:rPr lang="zh-CN" altLang="en-US" dirty="0"/>
              <a:t>数据检索、数据分析、数据生成（包括 </a:t>
            </a:r>
            <a:r>
              <a:rPr lang="en-US" altLang="zh-CN" dirty="0"/>
              <a:t>AI/ML</a:t>
            </a:r>
            <a:r>
              <a:rPr lang="zh-CN" altLang="en-US" dirty="0"/>
              <a:t>）。</a:t>
            </a:r>
            <a:endParaRPr lang="en-US" altLang="zh-CN" dirty="0"/>
          </a:p>
          <a:p>
            <a:pPr marL="239106" lvl="1" indent="0">
              <a:buNone/>
            </a:pPr>
            <a:endParaRPr lang="en-US" altLang="zh-CN" dirty="0"/>
          </a:p>
        </p:txBody>
      </p:sp>
      <p:pic>
        <p:nvPicPr>
          <p:cNvPr id="4" name="Picture 2">
            <a:extLst>
              <a:ext uri="{FF2B5EF4-FFF2-40B4-BE49-F238E27FC236}">
                <a16:creationId xmlns:a16="http://schemas.microsoft.com/office/drawing/2014/main" id="{48A32950-1927-DD5B-8F85-1067760C3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211" y="3429000"/>
            <a:ext cx="8148320" cy="270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4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数据生命周期</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根据数据生命周期，可将隐私计算参与方分为：输入方、计算方和结果使用方。</a:t>
            </a:r>
          </a:p>
          <a:p>
            <a:pPr algn="l"/>
            <a:r>
              <a:rPr lang="zh-CN" altLang="en-US" dirty="0"/>
              <a:t>隐私计算应用中，至少有两个参与方，部分参与方可以同时扮演两个或两个以上的角色。</a:t>
            </a:r>
            <a:endParaRPr lang="en-US" altLang="zh-CN" dirty="0"/>
          </a:p>
        </p:txBody>
      </p:sp>
      <p:pic>
        <p:nvPicPr>
          <p:cNvPr id="7170" name="Picture 2">
            <a:extLst>
              <a:ext uri="{FF2B5EF4-FFF2-40B4-BE49-F238E27FC236}">
                <a16:creationId xmlns:a16="http://schemas.microsoft.com/office/drawing/2014/main" id="{6C8CDF91-AEF7-5923-C6C4-F5BC7EA85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1811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1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679A3-54D6-10F9-A91F-42D3B6928889}"/>
              </a:ext>
            </a:extLst>
          </p:cNvPr>
          <p:cNvSpPr>
            <a:spLocks noGrp="1"/>
          </p:cNvSpPr>
          <p:nvPr>
            <p:ph type="title"/>
          </p:nvPr>
        </p:nvSpPr>
        <p:spPr/>
        <p:txBody>
          <a:bodyPr/>
          <a:lstStyle/>
          <a:p>
            <a:r>
              <a:rPr lang="zh-CN" altLang="en-US" dirty="0"/>
              <a:t>输入隐私 </a:t>
            </a:r>
            <a:r>
              <a:rPr lang="en-US" altLang="zh-CN" dirty="0"/>
              <a:t>&amp;</a:t>
            </a:r>
            <a:r>
              <a:rPr lang="zh-CN" altLang="en-US" dirty="0"/>
              <a:t> 输出隐私</a:t>
            </a:r>
          </a:p>
        </p:txBody>
      </p:sp>
      <p:sp>
        <p:nvSpPr>
          <p:cNvPr id="3" name="内容占位符 2">
            <a:extLst>
              <a:ext uri="{FF2B5EF4-FFF2-40B4-BE49-F238E27FC236}">
                <a16:creationId xmlns:a16="http://schemas.microsoft.com/office/drawing/2014/main" id="{3D345EE2-9709-1F35-B540-19E1D1B89483}"/>
              </a:ext>
            </a:extLst>
          </p:cNvPr>
          <p:cNvSpPr>
            <a:spLocks noGrp="1"/>
          </p:cNvSpPr>
          <p:nvPr>
            <p:ph sz="half" idx="1"/>
          </p:nvPr>
        </p:nvSpPr>
        <p:spPr/>
        <p:txBody>
          <a:bodyPr/>
          <a:lstStyle/>
          <a:p>
            <a:pPr algn="l"/>
            <a:r>
              <a:rPr lang="zh-CN" altLang="en-US" dirty="0"/>
              <a:t>计算方进行隐私计算时需要注意“输入隐私”和“输出隐私”：</a:t>
            </a:r>
            <a:endParaRPr lang="en-US" altLang="zh-CN" dirty="0"/>
          </a:p>
          <a:p>
            <a:pPr lvl="1"/>
            <a:r>
              <a:rPr lang="zh-CN" altLang="en-US" dirty="0"/>
              <a:t>输入隐私：参与方不能在非授权状态下获取 </a:t>
            </a:r>
            <a:r>
              <a:rPr lang="en-US" altLang="zh-CN" dirty="0"/>
              <a:t>or</a:t>
            </a:r>
            <a:r>
              <a:rPr lang="zh-CN" altLang="en-US" dirty="0"/>
              <a:t> 解析出原始输入数据以及中间计算结果；</a:t>
            </a:r>
            <a:endParaRPr lang="en-US" altLang="zh-CN" dirty="0"/>
          </a:p>
          <a:p>
            <a:pPr lvl="1"/>
            <a:r>
              <a:rPr lang="zh-CN" altLang="en-US" dirty="0"/>
              <a:t>输出隐私：参与方不能从输出结果反推出敏感信息。</a:t>
            </a:r>
          </a:p>
          <a:p>
            <a:endParaRPr lang="zh-CN" altLang="en-US" dirty="0"/>
          </a:p>
        </p:txBody>
      </p:sp>
      <p:pic>
        <p:nvPicPr>
          <p:cNvPr id="2" name="Picture 2">
            <a:extLst>
              <a:ext uri="{FF2B5EF4-FFF2-40B4-BE49-F238E27FC236}">
                <a16:creationId xmlns:a16="http://schemas.microsoft.com/office/drawing/2014/main" id="{4733A595-5707-A7F9-EC3F-40AC00F8F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17" y="3282765"/>
            <a:ext cx="10236327" cy="269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0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3217B-61B9-D50C-F2CD-46C216F595DD}"/>
              </a:ext>
            </a:extLst>
          </p:cNvPr>
          <p:cNvSpPr>
            <a:spLocks noGrp="1"/>
          </p:cNvSpPr>
          <p:nvPr>
            <p:ph type="title"/>
          </p:nvPr>
        </p:nvSpPr>
        <p:spPr/>
        <p:txBody>
          <a:bodyPr/>
          <a:lstStyle/>
          <a:p>
            <a:r>
              <a:rPr lang="zh-CN" altLang="en-US" dirty="0"/>
              <a:t>什么是隐私计算</a:t>
            </a:r>
          </a:p>
        </p:txBody>
      </p:sp>
      <p:sp>
        <p:nvSpPr>
          <p:cNvPr id="5" name="内容占位符 4">
            <a:extLst>
              <a:ext uri="{FF2B5EF4-FFF2-40B4-BE49-F238E27FC236}">
                <a16:creationId xmlns:a16="http://schemas.microsoft.com/office/drawing/2014/main" id="{AE218D61-1DDB-9563-76CC-91A765BCAA0F}"/>
              </a:ext>
            </a:extLst>
          </p:cNvPr>
          <p:cNvSpPr>
            <a:spLocks noGrp="1"/>
          </p:cNvSpPr>
          <p:nvPr>
            <p:ph sz="half" idx="1"/>
          </p:nvPr>
        </p:nvSpPr>
        <p:spPr/>
        <p:txBody>
          <a:bodyPr/>
          <a:lstStyle/>
          <a:p>
            <a:pPr algn="l"/>
            <a:r>
              <a:rPr lang="zh-CN" altLang="en-US" b="1" i="0" dirty="0">
                <a:solidFill>
                  <a:srgbClr val="4D4D4D"/>
                </a:solidFill>
                <a:effectLst/>
                <a:latin typeface="-apple-system"/>
              </a:rPr>
              <a:t>简单定义：</a:t>
            </a:r>
            <a:endParaRPr lang="en-US" altLang="zh-CN" b="1" i="0" dirty="0">
              <a:solidFill>
                <a:srgbClr val="4D4D4D"/>
              </a:solidFill>
              <a:effectLst/>
              <a:latin typeface="-apple-system"/>
            </a:endParaRPr>
          </a:p>
          <a:p>
            <a:pPr lvl="1"/>
            <a:r>
              <a:rPr lang="zh-CN" altLang="en-US" dirty="0"/>
              <a:t>指在保证数据不对外泄露的前提下，由两个或多个参与方联合完成</a:t>
            </a:r>
            <a:r>
              <a:rPr lang="zh-CN" altLang="en-US" dirty="0">
                <a:hlinkClick r:id="rId2">
                  <a:extLst>
                    <a:ext uri="{A12FA001-AC4F-418D-AE19-62706E023703}">
                      <ahyp:hlinkClr xmlns:ahyp="http://schemas.microsoft.com/office/drawing/2018/hyperlinkcolor" val="tx"/>
                    </a:ext>
                  </a:extLst>
                </a:hlinkClick>
              </a:rPr>
              <a:t>数据分析</a:t>
            </a:r>
            <a:r>
              <a:rPr lang="en-US" altLang="zh-CN" dirty="0"/>
              <a:t>&amp;</a:t>
            </a:r>
            <a:r>
              <a:rPr lang="zh-CN" altLang="en-US" dirty="0"/>
              <a:t>计算相关技术的统称。</a:t>
            </a:r>
            <a:endParaRPr lang="en-US" altLang="zh-CN" dirty="0"/>
          </a:p>
          <a:p>
            <a:pPr algn="l"/>
            <a:r>
              <a:rPr lang="zh-CN" altLang="en-US" b="1" dirty="0"/>
              <a:t>详细定义：</a:t>
            </a:r>
            <a:endParaRPr lang="en-US" altLang="zh-CN" b="1" dirty="0"/>
          </a:p>
          <a:p>
            <a:pPr lvl="1"/>
            <a:r>
              <a:rPr lang="zh-CN" altLang="en-US" dirty="0"/>
              <a:t>面向隐私信息全生命周期保护的计算理论和方法，具体是指在处理视频、音频、图像、图形、文字、数值、泛在网络行为信息流等信息时，对所涉及的隐私信息进行描述、度量、评价和融合等操作；形成一套符号化、公式化且具有量化评价标准的隐私计算理论、算法及应用技术，支持多系统融合的隐私信息保护。</a:t>
            </a:r>
            <a:endParaRPr lang="en-US" altLang="zh-CN" dirty="0"/>
          </a:p>
          <a:p>
            <a:r>
              <a:rPr lang="zh-CN" altLang="en-US" b="1" dirty="0"/>
              <a:t>作用：</a:t>
            </a:r>
            <a:endParaRPr lang="en-US" altLang="zh-CN" b="1" dirty="0"/>
          </a:p>
          <a:p>
            <a:pPr lvl="1"/>
            <a:r>
              <a:rPr lang="zh-CN" altLang="en-US" dirty="0"/>
              <a:t>隐私计算能够使上述功能以安全且私密的方式进行，从而允许以之前不可能的方式使用数据来释放价值。</a:t>
            </a:r>
          </a:p>
        </p:txBody>
      </p:sp>
    </p:spTree>
    <p:extLst>
      <p:ext uri="{BB962C8B-B14F-4D97-AF65-F5344CB8AC3E}">
        <p14:creationId xmlns:p14="http://schemas.microsoft.com/office/powerpoint/2010/main" val="3509627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0ADDDA3-B78A-AE7A-093E-F456FFA7C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438" y="540551"/>
            <a:ext cx="9100268" cy="5921893"/>
          </a:xfrm>
          <a:prstGeom prst="rect">
            <a:avLst/>
          </a:prstGeom>
        </p:spPr>
      </p:pic>
      <p:sp>
        <p:nvSpPr>
          <p:cNvPr id="7" name="矩形 6">
            <a:extLst>
              <a:ext uri="{FF2B5EF4-FFF2-40B4-BE49-F238E27FC236}">
                <a16:creationId xmlns:a16="http://schemas.microsoft.com/office/drawing/2014/main" id="{B7667DCF-295D-AD61-561B-AC30B8E122E2}"/>
              </a:ext>
            </a:extLst>
          </p:cNvPr>
          <p:cNvSpPr/>
          <p:nvPr/>
        </p:nvSpPr>
        <p:spPr>
          <a:xfrm flipV="1">
            <a:off x="8392388" y="561099"/>
            <a:ext cx="1226734" cy="6075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20015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FD12D7-D1BC-587A-A5FE-A9F8162796AB}"/>
              </a:ext>
            </a:extLst>
          </p:cNvPr>
          <p:cNvSpPr>
            <a:spLocks noGrp="1"/>
          </p:cNvSpPr>
          <p:nvPr>
            <p:ph type="title"/>
          </p:nvPr>
        </p:nvSpPr>
        <p:spPr/>
        <p:txBody>
          <a:bodyPr/>
          <a:lstStyle/>
          <a:p>
            <a:r>
              <a:rPr lang="zh-CN" altLang="en-US" dirty="0"/>
              <a:t>隐私计算历史里程碑</a:t>
            </a:r>
          </a:p>
        </p:txBody>
      </p:sp>
      <p:pic>
        <p:nvPicPr>
          <p:cNvPr id="8196" name="Picture 4" descr="IMG_256">
            <a:extLst>
              <a:ext uri="{FF2B5EF4-FFF2-40B4-BE49-F238E27FC236}">
                <a16:creationId xmlns:a16="http://schemas.microsoft.com/office/drawing/2014/main" id="{C4B40AD9-A2B9-A476-AD63-C0E56CD62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541" y="1322017"/>
            <a:ext cx="8107680" cy="504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59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F8D724F-774A-0E1C-5B01-00F653203B11}"/>
              </a:ext>
            </a:extLst>
          </p:cNvPr>
          <p:cNvSpPr>
            <a:spLocks noGrp="1"/>
          </p:cNvSpPr>
          <p:nvPr>
            <p:ph type="title"/>
          </p:nvPr>
        </p:nvSpPr>
        <p:spPr/>
        <p:txBody>
          <a:bodyPr/>
          <a:lstStyle/>
          <a:p>
            <a:r>
              <a:rPr lang="zh-CN" altLang="en-US" dirty="0"/>
              <a:t>隐私计算全栈架构</a:t>
            </a:r>
          </a:p>
        </p:txBody>
      </p:sp>
      <p:sp>
        <p:nvSpPr>
          <p:cNvPr id="5" name="内容占位符 4">
            <a:extLst>
              <a:ext uri="{FF2B5EF4-FFF2-40B4-BE49-F238E27FC236}">
                <a16:creationId xmlns:a16="http://schemas.microsoft.com/office/drawing/2014/main" id="{8750EF63-4A81-E000-2868-F2FF0E11E752}"/>
              </a:ext>
            </a:extLst>
          </p:cNvPr>
          <p:cNvSpPr>
            <a:spLocks noGrp="1"/>
          </p:cNvSpPr>
          <p:nvPr>
            <p:ph sz="half" idx="1"/>
          </p:nvPr>
        </p:nvSpPr>
        <p:spPr>
          <a:xfrm>
            <a:off x="623635" y="1360170"/>
            <a:ext cx="3836605" cy="4994910"/>
          </a:xfrm>
        </p:spPr>
        <p:txBody>
          <a:bodyPr anchor="ctr"/>
          <a:lstStyle/>
          <a:p>
            <a:r>
              <a:rPr lang="zh-CN" altLang="en-US" dirty="0"/>
              <a:t>虽然对于隐私计算技术的分类不同的看法，但几个核心支柱是确定的：</a:t>
            </a:r>
            <a:endParaRPr lang="en-US" altLang="zh-CN" dirty="0"/>
          </a:p>
          <a:p>
            <a:pPr marL="582006" lvl="1" indent="-342900">
              <a:buFont typeface="+mj-lt"/>
              <a:buAutoNum type="arabicPeriod"/>
            </a:pPr>
            <a:r>
              <a:rPr lang="zh-CN" altLang="en-US" dirty="0"/>
              <a:t>联邦学习</a:t>
            </a:r>
            <a:endParaRPr lang="en-US" altLang="zh-CN" dirty="0"/>
          </a:p>
          <a:p>
            <a:pPr marL="582006" lvl="1" indent="-342900">
              <a:buFont typeface="+mj-lt"/>
              <a:buAutoNum type="arabicPeriod"/>
            </a:pPr>
            <a:r>
              <a:rPr lang="zh-CN" altLang="en-US" dirty="0"/>
              <a:t>同态加密</a:t>
            </a:r>
            <a:endParaRPr lang="en-US" altLang="zh-CN" dirty="0"/>
          </a:p>
          <a:p>
            <a:pPr marL="582006" lvl="1" indent="-342900">
              <a:buFont typeface="+mj-lt"/>
              <a:buAutoNum type="arabicPeriod"/>
            </a:pPr>
            <a:r>
              <a:rPr lang="zh-CN" altLang="en-US" dirty="0"/>
              <a:t>安全多方计算</a:t>
            </a:r>
            <a:endParaRPr lang="en-US" altLang="zh-CN" dirty="0"/>
          </a:p>
          <a:p>
            <a:pPr marL="582006" lvl="1" indent="-342900">
              <a:buFont typeface="+mj-lt"/>
              <a:buAutoNum type="arabicPeriod"/>
            </a:pPr>
            <a:r>
              <a:rPr lang="zh-CN" altLang="en-US" dirty="0"/>
              <a:t>可信执行环境</a:t>
            </a:r>
            <a:endParaRPr lang="en-US" altLang="zh-CN" dirty="0"/>
          </a:p>
          <a:p>
            <a:endParaRPr lang="zh-CN" altLang="en-US" dirty="0"/>
          </a:p>
        </p:txBody>
      </p:sp>
      <p:pic>
        <p:nvPicPr>
          <p:cNvPr id="9218" name="Picture 2">
            <a:extLst>
              <a:ext uri="{FF2B5EF4-FFF2-40B4-BE49-F238E27FC236}">
                <a16:creationId xmlns:a16="http://schemas.microsoft.com/office/drawing/2014/main" id="{71F75C6A-52F7-AA81-FD43-670C5E84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1216359"/>
            <a:ext cx="5925343" cy="496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4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8C4BD4-864A-F0CF-DA2D-835663622754}"/>
              </a:ext>
            </a:extLst>
          </p:cNvPr>
          <p:cNvSpPr>
            <a:spLocks noGrp="1"/>
          </p:cNvSpPr>
          <p:nvPr>
            <p:ph type="title"/>
          </p:nvPr>
        </p:nvSpPr>
        <p:spPr/>
        <p:txBody>
          <a:bodyPr/>
          <a:lstStyle/>
          <a:p>
            <a:r>
              <a:rPr lang="zh-CN" altLang="en-US" dirty="0"/>
              <a:t>隐私计算相关技术</a:t>
            </a:r>
          </a:p>
        </p:txBody>
      </p:sp>
      <p:graphicFrame>
        <p:nvGraphicFramePr>
          <p:cNvPr id="2" name="内容占位符 1">
            <a:extLst>
              <a:ext uri="{FF2B5EF4-FFF2-40B4-BE49-F238E27FC236}">
                <a16:creationId xmlns:a16="http://schemas.microsoft.com/office/drawing/2014/main" id="{4911A07B-2542-91C0-AE5B-2E7BC6CCC16C}"/>
              </a:ext>
            </a:extLst>
          </p:cNvPr>
          <p:cNvGraphicFramePr>
            <a:graphicFrameLocks noGrp="1"/>
          </p:cNvGraphicFramePr>
          <p:nvPr>
            <p:ph sz="half" idx="1"/>
            <p:extLst>
              <p:ext uri="{D42A27DB-BD31-4B8C-83A1-F6EECF244321}">
                <p14:modId xmlns:p14="http://schemas.microsoft.com/office/powerpoint/2010/main" val="1721837837"/>
              </p:ext>
            </p:extLst>
          </p:nvPr>
        </p:nvGraphicFramePr>
        <p:xfrm>
          <a:off x="623888" y="1299528"/>
          <a:ext cx="10963276" cy="5161447"/>
        </p:xfrm>
        <a:graphic>
          <a:graphicData uri="http://schemas.openxmlformats.org/drawingml/2006/table">
            <a:tbl>
              <a:tblPr firstRow="1" bandRow="1">
                <a:tableStyleId>{5940675A-B579-460E-94D1-54222C63F5DA}</a:tableStyleId>
              </a:tblPr>
              <a:tblGrid>
                <a:gridCol w="1174432">
                  <a:extLst>
                    <a:ext uri="{9D8B030D-6E8A-4147-A177-3AD203B41FA5}">
                      <a16:colId xmlns:a16="http://schemas.microsoft.com/office/drawing/2014/main" val="568937630"/>
                    </a:ext>
                  </a:extLst>
                </a:gridCol>
                <a:gridCol w="1631474">
                  <a:extLst>
                    <a:ext uri="{9D8B030D-6E8A-4147-A177-3AD203B41FA5}">
                      <a16:colId xmlns:a16="http://schemas.microsoft.com/office/drawing/2014/main" val="1102576696"/>
                    </a:ext>
                  </a:extLst>
                </a:gridCol>
                <a:gridCol w="1631474">
                  <a:extLst>
                    <a:ext uri="{9D8B030D-6E8A-4147-A177-3AD203B41FA5}">
                      <a16:colId xmlns:a16="http://schemas.microsoft.com/office/drawing/2014/main" val="2061703048"/>
                    </a:ext>
                  </a:extLst>
                </a:gridCol>
                <a:gridCol w="1631474">
                  <a:extLst>
                    <a:ext uri="{9D8B030D-6E8A-4147-A177-3AD203B41FA5}">
                      <a16:colId xmlns:a16="http://schemas.microsoft.com/office/drawing/2014/main" val="3611312710"/>
                    </a:ext>
                  </a:extLst>
                </a:gridCol>
                <a:gridCol w="1631474">
                  <a:extLst>
                    <a:ext uri="{9D8B030D-6E8A-4147-A177-3AD203B41FA5}">
                      <a16:colId xmlns:a16="http://schemas.microsoft.com/office/drawing/2014/main" val="2462921779"/>
                    </a:ext>
                  </a:extLst>
                </a:gridCol>
                <a:gridCol w="1631474">
                  <a:extLst>
                    <a:ext uri="{9D8B030D-6E8A-4147-A177-3AD203B41FA5}">
                      <a16:colId xmlns:a16="http://schemas.microsoft.com/office/drawing/2014/main" val="1656157713"/>
                    </a:ext>
                  </a:extLst>
                </a:gridCol>
                <a:gridCol w="1631474">
                  <a:extLst>
                    <a:ext uri="{9D8B030D-6E8A-4147-A177-3AD203B41FA5}">
                      <a16:colId xmlns:a16="http://schemas.microsoft.com/office/drawing/2014/main" val="801526431"/>
                    </a:ext>
                  </a:extLst>
                </a:gridCol>
              </a:tblGrid>
              <a:tr h="437832">
                <a:tc>
                  <a:txBody>
                    <a:bodyPr/>
                    <a:lstStyle/>
                    <a:p>
                      <a:pPr algn="ctr"/>
                      <a:endParaRPr lang="zh-CN" altLang="en-US" sz="1200" b="1" dirty="0">
                        <a:latin typeface="Gill Sans MT" panose="020B0502020104020203" pitchFamily="34" charset="0"/>
                        <a:ea typeface="+mj-ea"/>
                      </a:endParaRPr>
                    </a:p>
                  </a:txBody>
                  <a:tcPr anchor="ctr">
                    <a:solidFill>
                      <a:srgbClr val="92D050"/>
                    </a:solidFill>
                  </a:tcPr>
                </a:tc>
                <a:tc>
                  <a:txBody>
                    <a:bodyPr/>
                    <a:lstStyle/>
                    <a:p>
                      <a:pPr algn="ctr"/>
                      <a:r>
                        <a:rPr lang="zh-CN" altLang="en-US" sz="1200" b="1" dirty="0">
                          <a:latin typeface="Gill Sans MT" panose="020B0502020104020203" pitchFamily="34" charset="0"/>
                        </a:rPr>
                        <a:t>安全多方计算</a:t>
                      </a:r>
                      <a:r>
                        <a:rPr lang="en-US" altLang="zh-CN" sz="1200" b="1" dirty="0">
                          <a:latin typeface="Gill Sans MT" panose="020B0502020104020203" pitchFamily="34" charset="0"/>
                        </a:rPr>
                        <a:t>(</a:t>
                      </a:r>
                      <a:r>
                        <a:rPr lang="en" altLang="zh-CN" sz="1200" b="1" dirty="0">
                          <a:latin typeface="Gill Sans MT" panose="020B0502020104020203" pitchFamily="34" charset="0"/>
                        </a:rPr>
                        <a:t>MPC)</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同态加密</a:t>
                      </a:r>
                      <a:r>
                        <a:rPr lang="en-US" altLang="zh-CN" sz="1200" b="1" dirty="0">
                          <a:latin typeface="Gill Sans MT" panose="020B0502020104020203" pitchFamily="34" charset="0"/>
                        </a:rPr>
                        <a:t>(</a:t>
                      </a:r>
                      <a:r>
                        <a:rPr lang="en" altLang="zh-CN" sz="1200" b="1" dirty="0">
                          <a:latin typeface="Gill Sans MT" panose="020B0502020104020203" pitchFamily="34" charset="0"/>
                        </a:rPr>
                        <a:t>HE)</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差分隐私</a:t>
                      </a:r>
                      <a:r>
                        <a:rPr lang="en-US" altLang="zh-CN" sz="1200" b="1" dirty="0">
                          <a:latin typeface="Gill Sans MT" panose="020B0502020104020203" pitchFamily="34" charset="0"/>
                        </a:rPr>
                        <a:t>(</a:t>
                      </a:r>
                      <a:r>
                        <a:rPr lang="en" altLang="zh-CN" sz="1200" b="1" dirty="0">
                          <a:latin typeface="Gill Sans MT" panose="020B0502020104020203" pitchFamily="34" charset="0"/>
                        </a:rPr>
                        <a:t>DP)</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零知识证明</a:t>
                      </a:r>
                      <a:r>
                        <a:rPr lang="en-US" altLang="zh-CN" sz="1200" b="1" dirty="0">
                          <a:latin typeface="Gill Sans MT" panose="020B0502020104020203" pitchFamily="34" charset="0"/>
                        </a:rPr>
                        <a:t>(</a:t>
                      </a:r>
                      <a:r>
                        <a:rPr lang="en" altLang="zh-CN" sz="1200" b="1" dirty="0">
                          <a:latin typeface="Gill Sans MT" panose="020B0502020104020203" pitchFamily="34" charset="0"/>
                        </a:rPr>
                        <a:t>ZK)</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联邦学习</a:t>
                      </a:r>
                      <a:r>
                        <a:rPr lang="en-US" altLang="zh-CN" sz="1200" b="1" dirty="0">
                          <a:latin typeface="Gill Sans MT" panose="020B0502020104020203" pitchFamily="34" charset="0"/>
                        </a:rPr>
                        <a:t>(</a:t>
                      </a:r>
                      <a:r>
                        <a:rPr lang="en" altLang="zh-CN" sz="1200" b="1" dirty="0">
                          <a:latin typeface="Gill Sans MT" panose="020B0502020104020203" pitchFamily="34" charset="0"/>
                        </a:rPr>
                        <a:t>FL)</a:t>
                      </a:r>
                      <a:endParaRPr lang="en" altLang="zh-CN" sz="1200" b="1" dirty="0">
                        <a:latin typeface="Gill Sans MT" panose="020B0502020104020203" pitchFamily="34" charset="0"/>
                        <a:ea typeface="+mj-ea"/>
                      </a:endParaRPr>
                    </a:p>
                  </a:txBody>
                  <a:tcPr anchor="ctr">
                    <a:solidFill>
                      <a:srgbClr val="92D050"/>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zh-CN" altLang="en-US" sz="1200" b="1" dirty="0">
                          <a:latin typeface="Gill Sans MT" panose="020B0502020104020203" pitchFamily="34" charset="0"/>
                        </a:rPr>
                        <a:t>可信执行环境</a:t>
                      </a:r>
                      <a:r>
                        <a:rPr lang="en-US" altLang="zh-CN" sz="1200" b="1" dirty="0">
                          <a:latin typeface="Gill Sans MT" panose="020B0502020104020203" pitchFamily="34" charset="0"/>
                        </a:rPr>
                        <a:t>(</a:t>
                      </a:r>
                      <a:r>
                        <a:rPr lang="en" altLang="zh-CN" sz="1200" b="1" dirty="0">
                          <a:latin typeface="Gill Sans MT" panose="020B0502020104020203" pitchFamily="34" charset="0"/>
                        </a:rPr>
                        <a:t>TEE)</a:t>
                      </a:r>
                      <a:endParaRPr lang="zh-CN" altLang="en-US" sz="1200" b="1" dirty="0">
                        <a:latin typeface="Gill Sans MT" panose="020B0502020104020203" pitchFamily="34" charset="0"/>
                        <a:ea typeface="+mj-ea"/>
                      </a:endParaRPr>
                    </a:p>
                  </a:txBody>
                  <a:tcPr anchor="ctr">
                    <a:solidFill>
                      <a:srgbClr val="92D050"/>
                    </a:solidFill>
                  </a:tcPr>
                </a:tc>
                <a:extLst>
                  <a:ext uri="{0D108BD9-81ED-4DB2-BD59-A6C34878D82A}">
                    <a16:rowId xmlns:a16="http://schemas.microsoft.com/office/drawing/2014/main" val="3282727458"/>
                  </a:ext>
                </a:extLst>
              </a:tr>
              <a:tr h="396240">
                <a:tc>
                  <a:txBody>
                    <a:bodyPr/>
                    <a:lstStyle/>
                    <a:p>
                      <a:pPr algn="l"/>
                      <a:r>
                        <a:rPr lang="zh-CN" altLang="en-US" sz="1200" b="1" dirty="0">
                          <a:latin typeface="Gill Sans MT" panose="020B0502020104020203" pitchFamily="34" charset="0"/>
                        </a:rPr>
                        <a:t>实现路径</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数据遮挡面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数据替换</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数据系统与结构化</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数据模型</a:t>
                      </a:r>
                    </a:p>
                  </a:txBody>
                  <a:tcPr anchor="ctr"/>
                </a:tc>
                <a:tc>
                  <a:txBody>
                    <a:bodyPr/>
                    <a:lstStyle/>
                    <a:p>
                      <a:pPr marL="171450" marR="0" lvl="0" indent="-171450" algn="l" defTabSz="12192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zh-CN" altLang="en-US" sz="1200" dirty="0">
                          <a:latin typeface="Gill Sans MT" panose="020B0502020104020203" pitchFamily="34" charset="0"/>
                        </a:rPr>
                        <a:t>数据隔离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577437770"/>
                  </a:ext>
                </a:extLst>
              </a:tr>
              <a:tr h="1030867">
                <a:tc>
                  <a:txBody>
                    <a:bodyPr/>
                    <a:lstStyle/>
                    <a:p>
                      <a:pPr algn="l"/>
                      <a:r>
                        <a:rPr lang="zh-CN" altLang="en-US" sz="1200" b="1" dirty="0">
                          <a:latin typeface="Gill Sans MT" panose="020B0502020104020203" pitchFamily="34" charset="0"/>
                        </a:rPr>
                        <a:t>保护数据阶段</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存储状态数据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at Rest</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使用状态数据</a:t>
                      </a:r>
                      <a:r>
                        <a:rPr lang="en-US" altLang="zh-CN" sz="1200" dirty="0">
                          <a:latin typeface="Gill Sans MT" panose="020B0502020104020203" pitchFamily="34" charset="0"/>
                        </a:rPr>
                        <a:t>(</a:t>
                      </a:r>
                      <a:r>
                        <a:rPr lang="en" altLang="zh-CN" sz="1200" dirty="0">
                          <a:latin typeface="Gill Sans MT" panose="020B0502020104020203" pitchFamily="34" charset="0"/>
                        </a:rPr>
                        <a:t>Data in Use)</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2179068616"/>
                  </a:ext>
                </a:extLst>
              </a:tr>
              <a:tr h="1030867">
                <a:tc>
                  <a:txBody>
                    <a:bodyPr/>
                    <a:lstStyle/>
                    <a:p>
                      <a:pPr algn="l"/>
                      <a:r>
                        <a:rPr lang="zh-CN" altLang="en-US" sz="1200" b="1" dirty="0">
                          <a:latin typeface="Gill Sans MT" panose="020B0502020104020203" pitchFamily="34" charset="0"/>
                        </a:rPr>
                        <a:t>优势特点</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理论上无需第三方参与</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直接得到结果和模型</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无数据信息损耗</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可根据需求添加“噪声”的量级，适用于多场景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达成特定目的且仅提供最低限度信息</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原始数据不出库</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分布式架构降低总算力成本</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数据信息无损耗</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域内无算法限制</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现有成熟方案多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515425466"/>
                  </a:ext>
                </a:extLst>
              </a:tr>
              <a:tr h="1755872">
                <a:tc>
                  <a:txBody>
                    <a:bodyPr/>
                    <a:lstStyle/>
                    <a:p>
                      <a:pPr algn="l"/>
                      <a:r>
                        <a:rPr lang="zh-CN" altLang="en-US" sz="1200" b="1" dirty="0">
                          <a:latin typeface="Gill Sans MT" panose="020B0502020104020203" pitchFamily="34" charset="0"/>
                        </a:rPr>
                        <a:t>技术局限</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所需算力较大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耗时长秘钥泄露存在可能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算力消耗大</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随着数据增多，运算速度减缓显著，挤占网络带宽</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添加“噪声”后，数据精准度下降</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理论上安全性未被完全证实和广泛接受</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某些类型的计算过程效</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率较低标准化程度不高</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数据模型质量参差不齐</a:t>
                      </a: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通信复杂度较高</a:t>
                      </a:r>
                      <a:endParaRPr lang="en-US" altLang="zh-CN" sz="1200" dirty="0">
                        <a:latin typeface="Gill Sans MT" panose="020B0502020104020203" pitchFamily="34" charset="0"/>
                      </a:endParaRPr>
                    </a:p>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隐私保护无密码学验证</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可能面临侧信道攻击</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134612522"/>
                  </a:ext>
                </a:extLst>
              </a:tr>
              <a:tr h="509769">
                <a:tc>
                  <a:txBody>
                    <a:bodyPr/>
                    <a:lstStyle/>
                    <a:p>
                      <a:pPr algn="l"/>
                      <a:r>
                        <a:rPr lang="zh-CN" altLang="en-US" sz="1200" b="1" dirty="0">
                          <a:latin typeface="Gill Sans MT" panose="020B0502020104020203" pitchFamily="34" charset="0"/>
                        </a:rPr>
                        <a:t>成熟度</a:t>
                      </a:r>
                      <a:endParaRPr lang="zh-CN" altLang="en-US" sz="1200" b="1"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已产品化、仍处于早期</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产品化落地、方案不多</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a:t>
                      </a:r>
                      <a:endParaRPr lang="zh-CN" altLang="en-US" sz="1200" dirty="0">
                        <a:latin typeface="Gill Sans MT" panose="020B0502020104020203" pitchFamily="34" charset="0"/>
                        <a:ea typeface="+mj-ea"/>
                      </a:endParaRPr>
                    </a:p>
                  </a:txBody>
                  <a:tcPr anchor="ctr"/>
                </a:tc>
                <a:tc>
                  <a:txBody>
                    <a:bodyPr/>
                    <a:lstStyle/>
                    <a:p>
                      <a:pPr marL="171450" indent="-171450" algn="l">
                        <a:spcAft>
                          <a:spcPts val="800"/>
                        </a:spcAft>
                        <a:buFont typeface="Arial" panose="020B0604020202020204" pitchFamily="34" charset="0"/>
                        <a:buChar char="•"/>
                      </a:pPr>
                      <a:r>
                        <a:rPr lang="zh-CN" altLang="en-US" sz="1200" dirty="0">
                          <a:latin typeface="Gill Sans MT" panose="020B0502020104020203" pitchFamily="34" charset="0"/>
                        </a:rPr>
                        <a:t>产品化落地、方案较多</a:t>
                      </a:r>
                      <a:endParaRPr lang="zh-CN" altLang="en-US" sz="1200" dirty="0">
                        <a:latin typeface="Gill Sans MT" panose="020B0502020104020203" pitchFamily="34" charset="0"/>
                        <a:ea typeface="+mj-ea"/>
                      </a:endParaRPr>
                    </a:p>
                  </a:txBody>
                  <a:tcPr anchor="ctr"/>
                </a:tc>
                <a:extLst>
                  <a:ext uri="{0D108BD9-81ED-4DB2-BD59-A6C34878D82A}">
                    <a16:rowId xmlns:a16="http://schemas.microsoft.com/office/drawing/2014/main" val="952512873"/>
                  </a:ext>
                </a:extLst>
              </a:tr>
            </a:tbl>
          </a:graphicData>
        </a:graphic>
      </p:graphicFrame>
    </p:spTree>
    <p:extLst>
      <p:ext uri="{BB962C8B-B14F-4D97-AF65-F5344CB8AC3E}">
        <p14:creationId xmlns:p14="http://schemas.microsoft.com/office/powerpoint/2010/main" val="302463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104F6-A33A-67C3-ED98-474AF4A22C2E}"/>
              </a:ext>
            </a:extLst>
          </p:cNvPr>
          <p:cNvSpPr>
            <a:spLocks noGrp="1"/>
          </p:cNvSpPr>
          <p:nvPr>
            <p:ph type="title"/>
          </p:nvPr>
        </p:nvSpPr>
        <p:spPr/>
        <p:txBody>
          <a:bodyPr/>
          <a:lstStyle/>
          <a:p>
            <a:r>
              <a:rPr lang="zh-CN" altLang="en-US" dirty="0"/>
              <a:t>隐私计算相关技术</a:t>
            </a:r>
          </a:p>
        </p:txBody>
      </p:sp>
      <p:sp>
        <p:nvSpPr>
          <p:cNvPr id="5" name="内容占位符 4">
            <a:extLst>
              <a:ext uri="{FF2B5EF4-FFF2-40B4-BE49-F238E27FC236}">
                <a16:creationId xmlns:a16="http://schemas.microsoft.com/office/drawing/2014/main" id="{B77E55B3-DB4D-C38D-8FDD-A56BE08063CE}"/>
              </a:ext>
            </a:extLst>
          </p:cNvPr>
          <p:cNvSpPr>
            <a:spLocks noGrp="1"/>
          </p:cNvSpPr>
          <p:nvPr>
            <p:ph sz="half" idx="1"/>
          </p:nvPr>
        </p:nvSpPr>
        <p:spPr/>
        <p:txBody>
          <a:bodyPr/>
          <a:lstStyle/>
          <a:p>
            <a:r>
              <a:rPr lang="zh-CN" altLang="en-US" dirty="0"/>
              <a:t>同态加密瓶颈在于加密后数据传输量以及加密效率和性能。</a:t>
            </a:r>
            <a:endParaRPr lang="en-US" altLang="zh-CN" dirty="0"/>
          </a:p>
          <a:p>
            <a:r>
              <a:rPr lang="zh-CN" altLang="en-US" dirty="0"/>
              <a:t>零知识证明则成为后区块链时代重要武器。</a:t>
            </a:r>
          </a:p>
        </p:txBody>
      </p:sp>
    </p:spTree>
    <p:extLst>
      <p:ext uri="{BB962C8B-B14F-4D97-AF65-F5344CB8AC3E}">
        <p14:creationId xmlns:p14="http://schemas.microsoft.com/office/powerpoint/2010/main" val="105872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9D190-A640-E0D6-64B4-9AAFA390DF31}"/>
              </a:ext>
            </a:extLst>
          </p:cNvPr>
          <p:cNvSpPr>
            <a:spLocks noGrp="1"/>
          </p:cNvSpPr>
          <p:nvPr>
            <p:ph type="title"/>
          </p:nvPr>
        </p:nvSpPr>
        <p:spPr/>
        <p:txBody>
          <a:bodyPr/>
          <a:lstStyle/>
          <a:p>
            <a:r>
              <a:rPr lang="zh-CN" altLang="en-US" dirty="0"/>
              <a:t>隐私计算相关技术</a:t>
            </a:r>
          </a:p>
        </p:txBody>
      </p:sp>
      <p:graphicFrame>
        <p:nvGraphicFramePr>
          <p:cNvPr id="10" name="内容占位符 9">
            <a:extLst>
              <a:ext uri="{FF2B5EF4-FFF2-40B4-BE49-F238E27FC236}">
                <a16:creationId xmlns:a16="http://schemas.microsoft.com/office/drawing/2014/main" id="{CA75868B-7ED9-FBFF-165A-7D7E16276D0D}"/>
              </a:ext>
            </a:extLst>
          </p:cNvPr>
          <p:cNvGraphicFramePr>
            <a:graphicFrameLocks noGrp="1"/>
          </p:cNvGraphicFramePr>
          <p:nvPr>
            <p:ph sz="half" idx="1"/>
            <p:extLst>
              <p:ext uri="{D42A27DB-BD31-4B8C-83A1-F6EECF244321}">
                <p14:modId xmlns:p14="http://schemas.microsoft.com/office/powerpoint/2010/main" val="1172611089"/>
              </p:ext>
            </p:extLst>
          </p:nvPr>
        </p:nvGraphicFramePr>
        <p:xfrm>
          <a:off x="623888" y="1360488"/>
          <a:ext cx="10963272" cy="4939104"/>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2393875220"/>
                    </a:ext>
                  </a:extLst>
                </a:gridCol>
                <a:gridCol w="2740818">
                  <a:extLst>
                    <a:ext uri="{9D8B030D-6E8A-4147-A177-3AD203B41FA5}">
                      <a16:colId xmlns:a16="http://schemas.microsoft.com/office/drawing/2014/main" val="1979865793"/>
                    </a:ext>
                  </a:extLst>
                </a:gridCol>
                <a:gridCol w="2740818">
                  <a:extLst>
                    <a:ext uri="{9D8B030D-6E8A-4147-A177-3AD203B41FA5}">
                      <a16:colId xmlns:a16="http://schemas.microsoft.com/office/drawing/2014/main" val="2338310607"/>
                    </a:ext>
                  </a:extLst>
                </a:gridCol>
                <a:gridCol w="2740818">
                  <a:extLst>
                    <a:ext uri="{9D8B030D-6E8A-4147-A177-3AD203B41FA5}">
                      <a16:colId xmlns:a16="http://schemas.microsoft.com/office/drawing/2014/main" val="4168832157"/>
                    </a:ext>
                  </a:extLst>
                </a:gridCol>
              </a:tblGrid>
              <a:tr h="411592">
                <a:tc>
                  <a:txBody>
                    <a:bodyPr/>
                    <a:lstStyle/>
                    <a:p>
                      <a:pPr algn="ctr" fontAlgn="ctr" latinLnBrk="0"/>
                      <a:r>
                        <a:rPr lang="zh-CN" altLang="en-US" sz="1400" b="1" dirty="0">
                          <a:solidFill>
                            <a:srgbClr val="4F4F4F"/>
                          </a:solidFill>
                          <a:effectLst/>
                        </a:rPr>
                        <a:t>关键技术</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安全多方计算</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联邦学习</a:t>
                      </a:r>
                    </a:p>
                  </a:txBody>
                  <a:tcPr marL="76200" marR="76200" marT="76200" marB="76200" anchor="ctr">
                    <a:solidFill>
                      <a:srgbClr val="92D050"/>
                    </a:solidFill>
                  </a:tcPr>
                </a:tc>
                <a:tc>
                  <a:txBody>
                    <a:bodyPr/>
                    <a:lstStyle/>
                    <a:p>
                      <a:pPr algn="ctr" fontAlgn="ctr" latinLnBrk="0"/>
                      <a:r>
                        <a:rPr lang="zh-CN" altLang="en-US" sz="1400" b="1" dirty="0">
                          <a:solidFill>
                            <a:srgbClr val="4F4F4F"/>
                          </a:solidFill>
                          <a:effectLst/>
                        </a:rPr>
                        <a:t>可信执行环境</a:t>
                      </a:r>
                    </a:p>
                  </a:txBody>
                  <a:tcPr marL="76200" marR="76200" marT="76200" marB="76200" anchor="ctr">
                    <a:solidFill>
                      <a:srgbClr val="92D050"/>
                    </a:solidFill>
                  </a:tcPr>
                </a:tc>
                <a:extLst>
                  <a:ext uri="{0D108BD9-81ED-4DB2-BD59-A6C34878D82A}">
                    <a16:rowId xmlns:a16="http://schemas.microsoft.com/office/drawing/2014/main" val="2627796351"/>
                  </a:ext>
                </a:extLst>
              </a:tr>
              <a:tr h="411592">
                <a:tc>
                  <a:txBody>
                    <a:bodyPr/>
                    <a:lstStyle/>
                    <a:p>
                      <a:pPr fontAlgn="ctr" latinLnBrk="0"/>
                      <a:r>
                        <a:rPr lang="zh-CN" altLang="en-US" sz="1400" b="1" dirty="0">
                          <a:solidFill>
                            <a:srgbClr val="4F4F4F"/>
                          </a:solidFill>
                          <a:effectLst/>
                        </a:rPr>
                        <a:t>基本思想</a:t>
                      </a:r>
                    </a:p>
                  </a:txBody>
                  <a:tcPr marL="76200" marR="76200" marT="76200" marB="76200" anchor="ctr"/>
                </a:tc>
                <a:tc>
                  <a:txBody>
                    <a:bodyPr/>
                    <a:lstStyle/>
                    <a:p>
                      <a:pPr fontAlgn="ctr" latinLnBrk="0"/>
                      <a:r>
                        <a:rPr lang="zh-CN" altLang="en-US" sz="1400" b="0" dirty="0">
                          <a:solidFill>
                            <a:srgbClr val="4F4F4F"/>
                          </a:solidFill>
                          <a:effectLst/>
                        </a:rPr>
                        <a:t>基于密码学</a:t>
                      </a:r>
                    </a:p>
                  </a:txBody>
                  <a:tcPr marL="76200" marR="76200" marT="76200" marB="76200" anchor="ctr"/>
                </a:tc>
                <a:tc>
                  <a:txBody>
                    <a:bodyPr/>
                    <a:lstStyle/>
                    <a:p>
                      <a:pPr fontAlgn="ctr" latinLnBrk="0"/>
                      <a:r>
                        <a:rPr lang="zh-CN" altLang="en-US" sz="1400" b="0">
                          <a:solidFill>
                            <a:srgbClr val="4F4F4F"/>
                          </a:solidFill>
                          <a:effectLst/>
                        </a:rPr>
                        <a:t>数据不动模型动</a:t>
                      </a:r>
                    </a:p>
                  </a:txBody>
                  <a:tcPr marL="76200" marR="76200" marT="76200" marB="76200" anchor="ctr"/>
                </a:tc>
                <a:tc>
                  <a:txBody>
                    <a:bodyPr/>
                    <a:lstStyle/>
                    <a:p>
                      <a:pPr fontAlgn="ctr" latinLnBrk="0"/>
                      <a:r>
                        <a:rPr lang="zh-CN" altLang="en-US" sz="1400" b="0" dirty="0">
                          <a:solidFill>
                            <a:srgbClr val="4F4F4F"/>
                          </a:solidFill>
                          <a:effectLst/>
                        </a:rPr>
                        <a:t>基于可信硬件</a:t>
                      </a:r>
                    </a:p>
                  </a:txBody>
                  <a:tcPr marL="76200" marR="76200" marT="76200" marB="76200" anchor="ctr"/>
                </a:tc>
                <a:extLst>
                  <a:ext uri="{0D108BD9-81ED-4DB2-BD59-A6C34878D82A}">
                    <a16:rowId xmlns:a16="http://schemas.microsoft.com/office/drawing/2014/main" val="4140473570"/>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310937011"/>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176863506"/>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514400599"/>
                  </a:ext>
                </a:extLst>
              </a:tr>
              <a:tr h="411592">
                <a:tc>
                  <a:txBody>
                    <a:bodyPr/>
                    <a:lstStyle/>
                    <a:p>
                      <a:pPr fontAlgn="ctr" latinLnBrk="0"/>
                      <a:r>
                        <a:rPr lang="zh-CN" altLang="en-US" sz="1400" b="1">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3241547008"/>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149090328"/>
                  </a:ext>
                </a:extLst>
              </a:tr>
              <a:tr h="411592">
                <a:tc>
                  <a:txBody>
                    <a:bodyPr/>
                    <a:lstStyle/>
                    <a:p>
                      <a:pPr fontAlgn="ctr" latinLnBrk="0"/>
                      <a:r>
                        <a:rPr lang="zh-CN" altLang="en-US" sz="1400" b="1" dirty="0">
                          <a:solidFill>
                            <a:srgbClr val="4F4F4F"/>
                          </a:solidFill>
                          <a:effectLst/>
                        </a:rPr>
                        <a:t>性能</a:t>
                      </a:r>
                    </a:p>
                  </a:txBody>
                  <a:tcPr marL="76200" marR="76200" marT="76200" marB="76200" anchor="ctr"/>
                </a:tc>
                <a:tc>
                  <a:txBody>
                    <a:bodyPr/>
                    <a:lstStyle/>
                    <a:p>
                      <a:pPr fontAlgn="ctr" latinLnBrk="0"/>
                      <a:r>
                        <a:rPr lang="zh-CN" altLang="en-US" sz="1400" b="0">
                          <a:solidFill>
                            <a:srgbClr val="4F4F4F"/>
                          </a:solidFill>
                          <a:effectLst/>
                        </a:rPr>
                        <a:t>低到中</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3458184825"/>
                  </a:ext>
                </a:extLst>
              </a:tr>
              <a:tr h="411592">
                <a:tc>
                  <a:txBody>
                    <a:bodyPr/>
                    <a:lstStyle/>
                    <a:p>
                      <a:pPr fontAlgn="ctr" latinLnBrk="0"/>
                      <a:r>
                        <a:rPr lang="zh-CN" altLang="en-US" sz="1400" b="1" dirty="0">
                          <a:solidFill>
                            <a:srgbClr val="4F4F4F"/>
                          </a:solidFill>
                          <a:effectLst/>
                        </a:rPr>
                        <a:t>通用性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748654455"/>
                  </a:ext>
                </a:extLst>
              </a:tr>
              <a:tr h="411592">
                <a:tc>
                  <a:txBody>
                    <a:bodyPr/>
                    <a:lstStyle/>
                    <a:p>
                      <a:pPr fontAlgn="ctr" latinLnBrk="0"/>
                      <a:r>
                        <a:rPr lang="zh-CN" altLang="en-US" sz="1400" b="1" dirty="0">
                          <a:solidFill>
                            <a:srgbClr val="4F4F4F"/>
                          </a:solidFill>
                          <a:effectLst/>
                        </a:rPr>
                        <a:t>准确性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extLst>
                  <a:ext uri="{0D108BD9-81ED-4DB2-BD59-A6C34878D82A}">
                    <a16:rowId xmlns:a16="http://schemas.microsoft.com/office/drawing/2014/main" val="2631571503"/>
                  </a:ext>
                </a:extLst>
              </a:tr>
              <a:tr h="411592">
                <a:tc>
                  <a:txBody>
                    <a:bodyPr/>
                    <a:lstStyle/>
                    <a:p>
                      <a:pPr fontAlgn="ctr" latinLnBrk="0"/>
                      <a:r>
                        <a:rPr lang="zh-CN" altLang="en-US" sz="1400" b="1" dirty="0">
                          <a:solidFill>
                            <a:srgbClr val="4F4F4F"/>
                          </a:solidFill>
                          <a:effectLst/>
                        </a:rPr>
                        <a:t>安全性</a:t>
                      </a:r>
                    </a:p>
                  </a:txBody>
                  <a:tcPr marL="76200" marR="76200" marT="76200" marB="76200" anchor="ctr"/>
                </a:tc>
                <a:tc>
                  <a:txBody>
                    <a:bodyPr/>
                    <a:lstStyle/>
                    <a:p>
                      <a:pPr fontAlgn="ctr" latinLnBrk="0"/>
                      <a:r>
                        <a:rPr lang="zh-CN" altLang="en-US" sz="1400" b="0">
                          <a:solidFill>
                            <a:srgbClr val="4F4F4F"/>
                          </a:solidFill>
                          <a:effectLst/>
                        </a:rPr>
                        <a:t>高</a:t>
                      </a:r>
                    </a:p>
                  </a:txBody>
                  <a:tcPr marL="76200" marR="76200" marT="76200" marB="76200" anchor="ctr"/>
                </a:tc>
                <a:tc>
                  <a:txBody>
                    <a:bodyPr/>
                    <a:lstStyle/>
                    <a:p>
                      <a:pPr fontAlgn="ctr" latinLnBrk="0"/>
                      <a:r>
                        <a:rPr lang="zh-CN" altLang="en-US" sz="1400" b="0">
                          <a:solidFill>
                            <a:srgbClr val="4F4F4F"/>
                          </a:solidFill>
                          <a:effectLst/>
                        </a:rPr>
                        <a:t>中</a:t>
                      </a:r>
                    </a:p>
                  </a:txBody>
                  <a:tcPr marL="76200" marR="76200" marT="76200" marB="76200" anchor="ctr"/>
                </a:tc>
                <a:tc>
                  <a:txBody>
                    <a:bodyPr/>
                    <a:lstStyle/>
                    <a:p>
                      <a:pPr fontAlgn="ctr" latinLnBrk="0"/>
                      <a:r>
                        <a:rPr lang="zh-CN" altLang="en-US" sz="1400" b="0">
                          <a:solidFill>
                            <a:srgbClr val="4F4F4F"/>
                          </a:solidFill>
                          <a:effectLst/>
                        </a:rPr>
                        <a:t>中到高</a:t>
                      </a:r>
                    </a:p>
                  </a:txBody>
                  <a:tcPr marL="76200" marR="76200" marT="76200" marB="76200" anchor="ctr"/>
                </a:tc>
                <a:extLst>
                  <a:ext uri="{0D108BD9-81ED-4DB2-BD59-A6C34878D82A}">
                    <a16:rowId xmlns:a16="http://schemas.microsoft.com/office/drawing/2014/main" val="2052235255"/>
                  </a:ext>
                </a:extLst>
              </a:tr>
              <a:tr h="411592">
                <a:tc>
                  <a:txBody>
                    <a:bodyPr/>
                    <a:lstStyle/>
                    <a:p>
                      <a:pPr fontAlgn="ctr" latinLnBrk="0"/>
                      <a:r>
                        <a:rPr lang="zh-CN" altLang="en-US" sz="1400" b="1" dirty="0">
                          <a:solidFill>
                            <a:srgbClr val="4F4F4F"/>
                          </a:solidFill>
                          <a:effectLst/>
                        </a:rPr>
                        <a:t>可信方</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a:solidFill>
                            <a:srgbClr val="4F4F4F"/>
                          </a:solidFill>
                          <a:effectLst/>
                        </a:rPr>
                        <a:t>不需要</a:t>
                      </a:r>
                    </a:p>
                  </a:txBody>
                  <a:tcPr marL="76200" marR="76200" marT="76200" marB="76200" anchor="ctr"/>
                </a:tc>
                <a:tc>
                  <a:txBody>
                    <a:bodyPr/>
                    <a:lstStyle/>
                    <a:p>
                      <a:pPr fontAlgn="ctr" latinLnBrk="0"/>
                      <a:r>
                        <a:rPr lang="zh-CN" altLang="en-US" sz="1400" b="0" dirty="0">
                          <a:solidFill>
                            <a:srgbClr val="4F4F4F"/>
                          </a:solidFill>
                          <a:effectLst/>
                        </a:rPr>
                        <a:t>需要</a:t>
                      </a:r>
                    </a:p>
                  </a:txBody>
                  <a:tcPr marL="76200" marR="76200" marT="76200" marB="76200" anchor="ctr"/>
                </a:tc>
                <a:extLst>
                  <a:ext uri="{0D108BD9-81ED-4DB2-BD59-A6C34878D82A}">
                    <a16:rowId xmlns:a16="http://schemas.microsoft.com/office/drawing/2014/main" val="4121309106"/>
                  </a:ext>
                </a:extLst>
              </a:tr>
            </a:tbl>
          </a:graphicData>
        </a:graphic>
      </p:graphicFrame>
    </p:spTree>
    <p:extLst>
      <p:ext uri="{BB962C8B-B14F-4D97-AF65-F5344CB8AC3E}">
        <p14:creationId xmlns:p14="http://schemas.microsoft.com/office/powerpoint/2010/main" val="203731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58EFC-1399-6013-DB8E-07B17E0E90CC}"/>
              </a:ext>
            </a:extLst>
          </p:cNvPr>
          <p:cNvSpPr>
            <a:spLocks noGrp="1"/>
          </p:cNvSpPr>
          <p:nvPr>
            <p:ph type="title"/>
          </p:nvPr>
        </p:nvSpPr>
        <p:spPr/>
        <p:txBody>
          <a:bodyPr/>
          <a:lstStyle/>
          <a:p>
            <a:r>
              <a:rPr lang="zh-CN" altLang="en-US" dirty="0"/>
              <a:t>隐私计算实现可信 </a:t>
            </a:r>
            <a:r>
              <a:rPr lang="en-US" altLang="zh-CN" dirty="0"/>
              <a:t>AI</a:t>
            </a:r>
            <a:endParaRPr lang="zh-CN" altLang="en-US" dirty="0"/>
          </a:p>
        </p:txBody>
      </p:sp>
      <p:sp>
        <p:nvSpPr>
          <p:cNvPr id="3" name="内容占位符 2">
            <a:extLst>
              <a:ext uri="{FF2B5EF4-FFF2-40B4-BE49-F238E27FC236}">
                <a16:creationId xmlns:a16="http://schemas.microsoft.com/office/drawing/2014/main" id="{D8D1AEAC-C122-64C0-5AAE-28424DBBD909}"/>
              </a:ext>
            </a:extLst>
          </p:cNvPr>
          <p:cNvSpPr>
            <a:spLocks noGrp="1"/>
          </p:cNvSpPr>
          <p:nvPr>
            <p:ph sz="half" idx="1"/>
          </p:nvPr>
        </p:nvSpPr>
        <p:spPr/>
        <p:txBody>
          <a:bodyPr/>
          <a:lstStyle/>
          <a:p>
            <a:pPr algn="l"/>
            <a:r>
              <a:rPr lang="zh-CN" altLang="en-US" dirty="0"/>
              <a:t>世界各地的组织都在寻找在不影响安全性的情况下实施 </a:t>
            </a:r>
            <a:r>
              <a:rPr lang="en" altLang="zh-CN" dirty="0"/>
              <a:t>AI/ML </a:t>
            </a:r>
            <a:r>
              <a:rPr lang="zh-CN" altLang="en-US" dirty="0"/>
              <a:t>的方法，而这可以通过隐私保护机器学习 </a:t>
            </a:r>
            <a:r>
              <a:rPr lang="en-US" altLang="zh-CN" dirty="0"/>
              <a:t>(</a:t>
            </a:r>
            <a:r>
              <a:rPr lang="zh-CN" altLang="en-US" dirty="0"/>
              <a:t>隐私计算 </a:t>
            </a:r>
            <a:r>
              <a:rPr lang="en-US" altLang="zh-CN" dirty="0"/>
              <a:t>+ </a:t>
            </a:r>
            <a:r>
              <a:rPr lang="en" altLang="zh-CN" dirty="0"/>
              <a:t>ML) </a:t>
            </a:r>
            <a:r>
              <a:rPr lang="zh-CN" altLang="en-US" dirty="0"/>
              <a:t>来实现。</a:t>
            </a:r>
            <a:endParaRPr lang="en-US" altLang="zh-CN" dirty="0"/>
          </a:p>
          <a:p>
            <a:pPr algn="l"/>
            <a:r>
              <a:rPr lang="zh-CN" altLang="en-US" dirty="0"/>
              <a:t>隐私保护</a:t>
            </a:r>
            <a:r>
              <a:rPr lang="en" altLang="zh-CN" dirty="0"/>
              <a:t>ML</a:t>
            </a:r>
            <a:r>
              <a:rPr lang="zh-CN" altLang="en-US" dirty="0"/>
              <a:t>提供了一条创新途径，可以提取关键见解并推动</a:t>
            </a:r>
            <a:r>
              <a:rPr lang="en" altLang="zh-CN" dirty="0"/>
              <a:t>AI/ML</a:t>
            </a:r>
            <a:r>
              <a:rPr lang="zh-CN" altLang="en-US" dirty="0"/>
              <a:t>协作工作，同时保留 </a:t>
            </a:r>
            <a:r>
              <a:rPr lang="en" altLang="zh-CN" dirty="0"/>
              <a:t>IP </a:t>
            </a:r>
            <a:r>
              <a:rPr lang="zh-CN" altLang="en-US" dirty="0"/>
              <a:t>和必要的数据敏感性要求和合规标准。</a:t>
            </a:r>
            <a:endParaRPr lang="en-US" altLang="zh-CN" dirty="0"/>
          </a:p>
          <a:p>
            <a:pPr algn="l"/>
            <a:r>
              <a:rPr lang="zh-CN" altLang="en-US" dirty="0"/>
              <a:t>隐私计算通过两种重要方式为更广泛的</a:t>
            </a:r>
            <a:r>
              <a:rPr lang="en" altLang="zh-CN" dirty="0"/>
              <a:t>ML</a:t>
            </a:r>
            <a:r>
              <a:rPr lang="zh-CN" altLang="en-US" dirty="0"/>
              <a:t>领域做出贡献：通过推理和训练期间保护模型，允许组织将重点放在派生结果的业务收益上，而不是 </a:t>
            </a:r>
            <a:r>
              <a:rPr lang="en" altLang="zh-CN" dirty="0"/>
              <a:t>ML</a:t>
            </a:r>
            <a:r>
              <a:rPr lang="zh-CN" altLang="en-US" dirty="0"/>
              <a:t> 模型本身固有的风险上。</a:t>
            </a:r>
          </a:p>
        </p:txBody>
      </p:sp>
    </p:spTree>
    <p:extLst>
      <p:ext uri="{BB962C8B-B14F-4D97-AF65-F5344CB8AC3E}">
        <p14:creationId xmlns:p14="http://schemas.microsoft.com/office/powerpoint/2010/main" val="1885382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3248C21-60C2-2D7A-7B51-EED744B2B90C}"/>
              </a:ext>
            </a:extLst>
          </p:cNvPr>
          <p:cNvSpPr>
            <a:spLocks noGrp="1"/>
          </p:cNvSpPr>
          <p:nvPr>
            <p:ph sz="half" idx="1"/>
          </p:nvPr>
        </p:nvSpPr>
        <p:spPr>
          <a:xfrm>
            <a:off x="481757" y="1940560"/>
            <a:ext cx="11161240" cy="4069960"/>
          </a:xfrm>
        </p:spPr>
        <p:txBody>
          <a:bodyPr/>
          <a:lstStyle/>
          <a:p>
            <a:pPr>
              <a:lnSpc>
                <a:spcPct val="100000"/>
              </a:lnSpc>
            </a:pPr>
            <a:r>
              <a:rPr lang="zh-CN" altLang="en-US" dirty="0"/>
              <a:t>背景：</a:t>
            </a:r>
            <a:r>
              <a:rPr lang="en-US" altLang="zh-CN" dirty="0"/>
              <a:t>Apple</a:t>
            </a:r>
            <a:r>
              <a:rPr lang="zh-CN" altLang="en-US" dirty="0"/>
              <a:t> 引燃</a:t>
            </a:r>
            <a:endParaRPr lang="en-US" altLang="zh-CN" dirty="0"/>
          </a:p>
        </p:txBody>
      </p:sp>
      <p:sp>
        <p:nvSpPr>
          <p:cNvPr id="5" name="文本框 4">
            <a:extLst>
              <a:ext uri="{FF2B5EF4-FFF2-40B4-BE49-F238E27FC236}">
                <a16:creationId xmlns:a16="http://schemas.microsoft.com/office/drawing/2014/main" id="{7B73D63B-53B8-1D04-3924-104C0F0D0E97}"/>
              </a:ext>
            </a:extLst>
          </p:cNvPr>
          <p:cNvSpPr txBox="1"/>
          <p:nvPr/>
        </p:nvSpPr>
        <p:spPr>
          <a:xfrm>
            <a:off x="553766" y="347617"/>
            <a:ext cx="3634799"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987009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10074"/>
            <a:ext cx="2363405" cy="5045006"/>
          </a:xfrm>
        </p:spPr>
        <p:txBody>
          <a:bodyPr anchor="ctr"/>
          <a:lstStyle/>
          <a:p>
            <a:r>
              <a:rPr lang="zh-CN" altLang="en-US" dirty="0"/>
              <a:t>苹果计划采用一种结合设备端处理和服务器端处理的混合方式来实现人工智能功能。</a:t>
            </a:r>
            <a:endParaRPr lang="en-US" altLang="zh-CN" dirty="0"/>
          </a:p>
        </p:txBody>
      </p:sp>
      <p:pic>
        <p:nvPicPr>
          <p:cNvPr id="5" name="Picture 2">
            <a:extLst>
              <a:ext uri="{FF2B5EF4-FFF2-40B4-BE49-F238E27FC236}">
                <a16:creationId xmlns:a16="http://schemas.microsoft.com/office/drawing/2014/main" id="{2EF19855-53C4-9F8D-7DE9-5C8AEF184C2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37614" y="1310074"/>
            <a:ext cx="8135514" cy="4562792"/>
          </a:xfrm>
          <a:prstGeom prst="roundRect">
            <a:avLst>
              <a:gd name="adj" fmla="val 1059"/>
            </a:avLst>
          </a:prstGeom>
          <a:solidFill>
            <a:srgbClr val="FFFFFF">
              <a:shade val="85000"/>
            </a:srgbClr>
          </a:solidFill>
          <a:ln>
            <a:noFill/>
          </a:ln>
          <a:effectLst>
            <a:reflection blurRad="12700" stA="38000" endPos="28000" dist="5000" dir="5400000" sy="-100000" algn="bl" rotWithShape="0"/>
          </a:effectLst>
        </p:spPr>
      </p:pic>
      <p:sp>
        <p:nvSpPr>
          <p:cNvPr id="6" name="矩形 5">
            <a:extLst>
              <a:ext uri="{FF2B5EF4-FFF2-40B4-BE49-F238E27FC236}">
                <a16:creationId xmlns:a16="http://schemas.microsoft.com/office/drawing/2014/main" id="{3D1B00F9-9809-FCDC-6C1F-DBD3A1DB4A58}"/>
              </a:ext>
            </a:extLst>
          </p:cNvPr>
          <p:cNvSpPr/>
          <p:nvPr/>
        </p:nvSpPr>
        <p:spPr>
          <a:xfrm>
            <a:off x="4511040" y="2875280"/>
            <a:ext cx="2560320" cy="4775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5424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6EC7C66-F8E8-5374-D1E3-5E441CD034E3}"/>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8D1592A3-4B86-8E9D-4281-235A9CF28C2A}"/>
              </a:ext>
            </a:extLst>
          </p:cNvPr>
          <p:cNvSpPr>
            <a:spLocks noGrp="1"/>
          </p:cNvSpPr>
          <p:nvPr>
            <p:ph sz="half" idx="1"/>
          </p:nvPr>
        </p:nvSpPr>
        <p:spPr/>
        <p:txBody>
          <a:bodyPr/>
          <a:lstStyle/>
          <a:p>
            <a:r>
              <a:rPr lang="en" altLang="zh-CN" dirty="0"/>
              <a:t>Apple</a:t>
            </a:r>
            <a:r>
              <a:rPr lang="zh-CN" altLang="en-US" dirty="0"/>
              <a:t> 与 </a:t>
            </a:r>
            <a:r>
              <a:rPr lang="en" altLang="zh-CN" dirty="0" err="1"/>
              <a:t>OpenAl</a:t>
            </a:r>
            <a:r>
              <a:rPr lang="en" altLang="zh-CN" dirty="0"/>
              <a:t> </a:t>
            </a:r>
            <a:r>
              <a:rPr lang="zh-CN" altLang="en-US" dirty="0"/>
              <a:t>合作，将 </a:t>
            </a:r>
            <a:r>
              <a:rPr lang="en" altLang="zh-CN" dirty="0" err="1"/>
              <a:t>ChatGPT</a:t>
            </a:r>
            <a:r>
              <a:rPr lang="zh-CN" altLang="en-US" dirty="0"/>
              <a:t> 能力内置于 </a:t>
            </a:r>
            <a:r>
              <a:rPr lang="en" altLang="zh-CN" dirty="0"/>
              <a:t>iOS</a:t>
            </a:r>
            <a:r>
              <a:rPr lang="zh-CN" altLang="en" dirty="0"/>
              <a:t>、</a:t>
            </a:r>
            <a:r>
              <a:rPr lang="en" altLang="zh-CN" dirty="0" err="1"/>
              <a:t>iPadOs</a:t>
            </a:r>
            <a:r>
              <a:rPr lang="zh-CN" altLang="en" dirty="0"/>
              <a:t>、</a:t>
            </a:r>
            <a:r>
              <a:rPr lang="en" altLang="zh-CN" dirty="0"/>
              <a:t>MacOS</a:t>
            </a:r>
            <a:r>
              <a:rPr lang="zh-CN" altLang="en" dirty="0"/>
              <a:t>，</a:t>
            </a:r>
            <a:r>
              <a:rPr lang="zh-CN" altLang="en-US" dirty="0"/>
              <a:t>并面向 </a:t>
            </a:r>
            <a:r>
              <a:rPr lang="en" altLang="zh-CN" dirty="0"/>
              <a:t>iPhone</a:t>
            </a:r>
            <a:r>
              <a:rPr lang="zh-CN" altLang="en" dirty="0"/>
              <a:t>、</a:t>
            </a:r>
            <a:r>
              <a:rPr lang="en" altLang="zh-CN" dirty="0"/>
              <a:t>iPad</a:t>
            </a:r>
            <a:r>
              <a:rPr lang="zh-CN" altLang="en-US" dirty="0"/>
              <a:t> 和  </a:t>
            </a:r>
            <a:r>
              <a:rPr lang="en" altLang="zh-CN" dirty="0"/>
              <a:t>Mac </a:t>
            </a:r>
            <a:r>
              <a:rPr lang="zh-CN" altLang="en-US" dirty="0"/>
              <a:t>的个人智能化系统 </a:t>
            </a:r>
            <a:r>
              <a:rPr lang="en" altLang="zh-CN" dirty="0"/>
              <a:t>Apple Intelligence</a:t>
            </a:r>
            <a:r>
              <a:rPr lang="zh-CN" altLang="en-US" dirty="0"/>
              <a:t>；</a:t>
            </a:r>
            <a:endParaRPr lang="en" altLang="zh-CN" dirty="0"/>
          </a:p>
          <a:p>
            <a:r>
              <a:rPr lang="en" altLang="zh-CN" dirty="0"/>
              <a:t>Private Cloud Compute</a:t>
            </a:r>
            <a:r>
              <a:rPr lang="zh-CN" altLang="en-US" dirty="0"/>
              <a:t> 通过 </a:t>
            </a:r>
            <a:r>
              <a:rPr lang="en" altLang="zh-CN" dirty="0"/>
              <a:t>Private Cloud Compute</a:t>
            </a:r>
            <a:r>
              <a:rPr lang="zh-CN" altLang="en" dirty="0"/>
              <a:t>，</a:t>
            </a:r>
            <a:r>
              <a:rPr lang="en" altLang="zh-CN" dirty="0"/>
              <a:t>Apple </a:t>
            </a:r>
            <a:r>
              <a:rPr lang="zh-CN" altLang="en-US" dirty="0"/>
              <a:t>为 </a:t>
            </a:r>
            <a:r>
              <a:rPr lang="en" altLang="zh-CN" dirty="0"/>
              <a:t>Al </a:t>
            </a:r>
            <a:r>
              <a:rPr lang="zh-CN" altLang="en-US" dirty="0"/>
              <a:t>的隐私功能树立了新标准，并能在设备端进程和搭载 </a:t>
            </a:r>
            <a:r>
              <a:rPr lang="en" altLang="zh-CN" dirty="0"/>
              <a:t>Apple </a:t>
            </a:r>
            <a:r>
              <a:rPr lang="zh-CN" altLang="en-US" dirty="0"/>
              <a:t>芯片的更大型、基于服务器的模型之间灵活配置和扩充计算资源。</a:t>
            </a:r>
            <a:endParaRPr lang="en" altLang="zh-CN" dirty="0"/>
          </a:p>
        </p:txBody>
      </p:sp>
    </p:spTree>
    <p:extLst>
      <p:ext uri="{BB962C8B-B14F-4D97-AF65-F5344CB8AC3E}">
        <p14:creationId xmlns:p14="http://schemas.microsoft.com/office/powerpoint/2010/main" val="222409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D9DFBE-E135-63D2-606B-74D1E263119C}"/>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p>
        </p:txBody>
      </p:sp>
      <p:sp>
        <p:nvSpPr>
          <p:cNvPr id="5" name="内容占位符 4">
            <a:extLst>
              <a:ext uri="{FF2B5EF4-FFF2-40B4-BE49-F238E27FC236}">
                <a16:creationId xmlns:a16="http://schemas.microsoft.com/office/drawing/2014/main" id="{5EC79FA7-BA22-7F58-CE7B-D7F07952C46C}"/>
              </a:ext>
            </a:extLst>
          </p:cNvPr>
          <p:cNvSpPr>
            <a:spLocks noGrp="1"/>
          </p:cNvSpPr>
          <p:nvPr>
            <p:ph sz="half" idx="1"/>
          </p:nvPr>
        </p:nvSpPr>
        <p:spPr/>
        <p:txBody>
          <a:bodyPr/>
          <a:lstStyle/>
          <a:p>
            <a:r>
              <a:rPr lang="zh-CN" altLang="en-US" dirty="0"/>
              <a:t>苹果宣称 </a:t>
            </a:r>
            <a:r>
              <a:rPr lang="en" altLang="zh-CN" dirty="0"/>
              <a:t>PCC</a:t>
            </a:r>
            <a:r>
              <a:rPr lang="zh-CN" altLang="en-US" dirty="0"/>
              <a:t> 是 </a:t>
            </a:r>
            <a:r>
              <a:rPr lang="en" altLang="zh-CN" dirty="0"/>
              <a:t>AI</a:t>
            </a:r>
            <a:r>
              <a:rPr lang="zh-CN" altLang="en-US" dirty="0"/>
              <a:t> 云端计算最先进的安全架构，目的比较明确，是要</a:t>
            </a:r>
            <a:r>
              <a:rPr lang="en" altLang="zh-CN" dirty="0"/>
              <a:t>AI</a:t>
            </a:r>
            <a:r>
              <a:rPr lang="zh-CN" altLang="en-US" dirty="0"/>
              <a:t>大模型时代，尤其是要端云协同的情况下，强化苹果安全隐私领导者的地位，让用户能放心使用整合在 </a:t>
            </a:r>
            <a:r>
              <a:rPr lang="en" altLang="zh-CN" dirty="0"/>
              <a:t>i0S18</a:t>
            </a:r>
            <a:r>
              <a:rPr lang="zh-CN" altLang="en-US" dirty="0"/>
              <a:t> 等 </a:t>
            </a:r>
            <a:r>
              <a:rPr lang="en" altLang="zh-CN" dirty="0"/>
              <a:t>Apple Intelligence</a:t>
            </a:r>
            <a:r>
              <a:rPr lang="zh-CN" altLang="en-US" dirty="0"/>
              <a:t> 功能。</a:t>
            </a:r>
            <a:r>
              <a:rPr lang="en" altLang="zh-CN" dirty="0"/>
              <a:t>PCC</a:t>
            </a:r>
            <a:r>
              <a:rPr lang="zh-CN" altLang="en-US" dirty="0"/>
              <a:t> 核心功能：</a:t>
            </a:r>
            <a:endParaRPr lang="en-US" altLang="zh-CN" dirty="0"/>
          </a:p>
          <a:p>
            <a:pPr lvl="1"/>
            <a:r>
              <a:rPr lang="zh-CN" altLang="en-US" dirty="0"/>
              <a:t>用户数据以无状态方式进行计算，绝不存储用户数据；</a:t>
            </a:r>
            <a:endParaRPr lang="en-US" altLang="zh-CN" dirty="0"/>
          </a:p>
          <a:p>
            <a:pPr lvl="1"/>
            <a:r>
              <a:rPr lang="zh-CN" altLang="en-US" dirty="0"/>
              <a:t>通过关键技术来保证隐私，不依赖外部服务；</a:t>
            </a:r>
            <a:endParaRPr lang="en-US" altLang="zh-CN" dirty="0"/>
          </a:p>
          <a:p>
            <a:pPr lvl="1"/>
            <a:r>
              <a:rPr lang="en" altLang="zh-CN" dirty="0"/>
              <a:t>PCC</a:t>
            </a:r>
            <a:r>
              <a:rPr lang="zh-CN" altLang="en-US" dirty="0"/>
              <a:t>没有特权方式可以绕过隐私保护技术，也就是即使苹果 </a:t>
            </a:r>
            <a:r>
              <a:rPr lang="en" altLang="zh-CN" dirty="0"/>
              <a:t>SRE</a:t>
            </a:r>
            <a:r>
              <a:rPr lang="zh-CN" altLang="en-US" dirty="0"/>
              <a:t> 也没有办法接触用户数据；</a:t>
            </a:r>
            <a:endParaRPr lang="en-US" altLang="zh-CN" dirty="0"/>
          </a:p>
          <a:p>
            <a:pPr lvl="1"/>
            <a:r>
              <a:rPr lang="zh-CN" altLang="en-US" dirty="0"/>
              <a:t>可验证安全隐私保护技术，可以开放给三方安全专家审核；</a:t>
            </a:r>
          </a:p>
        </p:txBody>
      </p:sp>
    </p:spTree>
    <p:extLst>
      <p:ext uri="{BB962C8B-B14F-4D97-AF65-F5344CB8AC3E}">
        <p14:creationId xmlns:p14="http://schemas.microsoft.com/office/powerpoint/2010/main" val="2589995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34F9BF-3CD8-C19F-9DDB-73B2EA4C2B51}"/>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端云协同：核心关键技术</a:t>
            </a:r>
          </a:p>
        </p:txBody>
      </p:sp>
      <p:sp>
        <p:nvSpPr>
          <p:cNvPr id="5" name="内容占位符 4">
            <a:extLst>
              <a:ext uri="{FF2B5EF4-FFF2-40B4-BE49-F238E27FC236}">
                <a16:creationId xmlns:a16="http://schemas.microsoft.com/office/drawing/2014/main" id="{4D4D050E-587D-5065-530C-D716FC15CF47}"/>
              </a:ext>
            </a:extLst>
          </p:cNvPr>
          <p:cNvSpPr>
            <a:spLocks noGrp="1"/>
          </p:cNvSpPr>
          <p:nvPr>
            <p:ph sz="half" idx="1"/>
          </p:nvPr>
        </p:nvSpPr>
        <p:spPr/>
        <p:txBody>
          <a:bodyPr/>
          <a:lstStyle/>
          <a:p>
            <a:r>
              <a:rPr lang="zh-CN" altLang="en-US" b="1" dirty="0"/>
              <a:t>安全云端环境：</a:t>
            </a:r>
            <a:r>
              <a:rPr lang="zh-CN" altLang="en-US" dirty="0"/>
              <a:t>云端经过苹果安全加固专用硬件和 </a:t>
            </a:r>
            <a:r>
              <a:rPr lang="en-US" altLang="zh-CN" dirty="0"/>
              <a:t>0</a:t>
            </a:r>
            <a:r>
              <a:rPr lang="en" altLang="zh-CN" dirty="0"/>
              <a:t>S</a:t>
            </a:r>
            <a:r>
              <a:rPr lang="zh-CN" altLang="en" dirty="0"/>
              <a:t>，</a:t>
            </a:r>
            <a:r>
              <a:rPr lang="zh-CN" altLang="en-US" dirty="0"/>
              <a:t>重点是苹果云端可信计算环境（类似</a:t>
            </a:r>
            <a:r>
              <a:rPr lang="en" altLang="zh-CN" dirty="0"/>
              <a:t>TEE</a:t>
            </a:r>
            <a:r>
              <a:rPr lang="zh-CN" altLang="en-US" dirty="0"/>
              <a:t>机密计算），苹果把 </a:t>
            </a:r>
            <a:r>
              <a:rPr lang="en" altLang="zh-CN" dirty="0"/>
              <a:t>AI</a:t>
            </a:r>
            <a:r>
              <a:rPr lang="zh-CN" altLang="en-US" dirty="0"/>
              <a:t> 重算力放到类 </a:t>
            </a:r>
            <a:r>
              <a:rPr lang="en" altLang="zh-CN" dirty="0"/>
              <a:t>TEE</a:t>
            </a:r>
            <a:r>
              <a:rPr lang="zh-CN" altLang="en-US" dirty="0"/>
              <a:t> 机密计算环境，从初步介绍，没有强调类似 </a:t>
            </a:r>
            <a:r>
              <a:rPr lang="en" altLang="zh-CN" dirty="0"/>
              <a:t>TEE</a:t>
            </a:r>
            <a:r>
              <a:rPr lang="zh-CN" altLang="en-US" dirty="0"/>
              <a:t> 的硬件机密计算，更类似一种“软机密计算”；</a:t>
            </a:r>
            <a:endParaRPr lang="en-US" altLang="zh-CN" dirty="0"/>
          </a:p>
          <a:p>
            <a:r>
              <a:rPr lang="zh-CN" altLang="en-US" b="1" dirty="0"/>
              <a:t>消除通讯路径中风险点</a:t>
            </a:r>
            <a:r>
              <a:rPr lang="zh-CN" altLang="en-US" dirty="0"/>
              <a:t>：</a:t>
            </a:r>
            <a:r>
              <a:rPr lang="en" altLang="zh-CN" dirty="0"/>
              <a:t>PCC</a:t>
            </a:r>
            <a:r>
              <a:rPr lang="zh-CN" altLang="en-US" dirty="0"/>
              <a:t> 请求经过三方提供 </a:t>
            </a:r>
            <a:r>
              <a:rPr lang="en" altLang="zh-CN" dirty="0"/>
              <a:t>OHTTP Relay</a:t>
            </a:r>
            <a:r>
              <a:rPr lang="zh-CN" altLang="en-US" dirty="0"/>
              <a:t> 节点，</a:t>
            </a:r>
            <a:r>
              <a:rPr lang="en" altLang="zh-CN" dirty="0"/>
              <a:t>OHTTP</a:t>
            </a:r>
            <a:r>
              <a:rPr lang="zh-CN" altLang="en-US" dirty="0"/>
              <a:t> 方案在 </a:t>
            </a:r>
            <a:r>
              <a:rPr lang="en" altLang="zh-CN" dirty="0"/>
              <a:t>WWDC2023</a:t>
            </a:r>
            <a:r>
              <a:rPr lang="zh-CN" altLang="en-US" dirty="0"/>
              <a:t> 发布，可以隐藏源</a:t>
            </a:r>
            <a:r>
              <a:rPr lang="en" altLang="zh-CN" dirty="0"/>
              <a:t>IP</a:t>
            </a:r>
            <a:r>
              <a:rPr lang="zh-CN" altLang="en-US" dirty="0"/>
              <a:t>地址信息，引入 </a:t>
            </a:r>
            <a:r>
              <a:rPr lang="en" altLang="zh-CN" dirty="0"/>
              <a:t>OHTTP</a:t>
            </a:r>
            <a:r>
              <a:rPr lang="zh-CN" altLang="en-US" dirty="0"/>
              <a:t> 希望透明化运营商；</a:t>
            </a:r>
          </a:p>
        </p:txBody>
      </p:sp>
      <p:pic>
        <p:nvPicPr>
          <p:cNvPr id="3" name="图片 2">
            <a:extLst>
              <a:ext uri="{FF2B5EF4-FFF2-40B4-BE49-F238E27FC236}">
                <a16:creationId xmlns:a16="http://schemas.microsoft.com/office/drawing/2014/main" id="{478686AF-30F9-2C05-7850-ED6AB40C3AD2}"/>
              </a:ext>
            </a:extLst>
          </p:cNvPr>
          <p:cNvPicPr>
            <a:picLocks noChangeAspect="1"/>
          </p:cNvPicPr>
          <p:nvPr/>
        </p:nvPicPr>
        <p:blipFill>
          <a:blip r:embed="rId2"/>
          <a:stretch>
            <a:fillRect/>
          </a:stretch>
        </p:blipFill>
        <p:spPr>
          <a:xfrm>
            <a:off x="1988427" y="3917313"/>
            <a:ext cx="8219908" cy="2437767"/>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967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9ABE2B-1E63-3DB4-3008-A2F475F6D23B}"/>
              </a:ext>
            </a:extLst>
          </p:cNvPr>
          <p:cNvSpPr>
            <a:spLocks noGrp="1"/>
          </p:cNvSpPr>
          <p:nvPr>
            <p:ph type="title"/>
          </p:nvPr>
        </p:nvSpPr>
        <p:spPr/>
        <p:txBody>
          <a:bodyPr/>
          <a:lstStyle/>
          <a:p>
            <a:r>
              <a:rPr lang="en-US" altLang="zh-CN" dirty="0"/>
              <a:t>APPLE</a:t>
            </a:r>
            <a:r>
              <a:rPr lang="zh-CN" altLang="en-US" dirty="0"/>
              <a:t> </a:t>
            </a:r>
            <a:r>
              <a:rPr lang="en-US" altLang="zh-CN" dirty="0"/>
              <a:t>AI</a:t>
            </a:r>
            <a:r>
              <a:rPr lang="zh-CN" altLang="en-US" dirty="0"/>
              <a:t> 端云协同：</a:t>
            </a:r>
            <a:r>
              <a:rPr lang="en-US" altLang="zh-CN" dirty="0"/>
              <a:t>OHTTP</a:t>
            </a:r>
            <a:endParaRPr lang="zh-CN" altLang="en-US" dirty="0"/>
          </a:p>
        </p:txBody>
      </p:sp>
      <p:sp>
        <p:nvSpPr>
          <p:cNvPr id="5" name="内容占位符 4">
            <a:extLst>
              <a:ext uri="{FF2B5EF4-FFF2-40B4-BE49-F238E27FC236}">
                <a16:creationId xmlns:a16="http://schemas.microsoft.com/office/drawing/2014/main" id="{ECE67180-9596-C7DD-E805-5B75B1163775}"/>
              </a:ext>
            </a:extLst>
          </p:cNvPr>
          <p:cNvSpPr>
            <a:spLocks noGrp="1"/>
          </p:cNvSpPr>
          <p:nvPr>
            <p:ph sz="half" idx="1"/>
          </p:nvPr>
        </p:nvSpPr>
        <p:spPr/>
        <p:txBody>
          <a:bodyPr/>
          <a:lstStyle/>
          <a:p>
            <a:r>
              <a:rPr lang="zh-CN" altLang="en-US" dirty="0"/>
              <a:t>苹果 </a:t>
            </a:r>
            <a:r>
              <a:rPr lang="en" altLang="zh-CN" dirty="0"/>
              <a:t>PCC</a:t>
            </a:r>
            <a:r>
              <a:rPr lang="zh-CN" altLang="en-US" dirty="0"/>
              <a:t> 采用 </a:t>
            </a:r>
            <a:r>
              <a:rPr lang="en" altLang="zh-CN" dirty="0"/>
              <a:t>OHTTP</a:t>
            </a:r>
            <a:r>
              <a:rPr lang="zh-CN" altLang="en-US" dirty="0"/>
              <a:t> 进行隐私保护，</a:t>
            </a:r>
            <a:r>
              <a:rPr lang="en" altLang="zh-CN" dirty="0"/>
              <a:t>Google</a:t>
            </a:r>
            <a:r>
              <a:rPr lang="zh-CN" altLang="en-US" dirty="0"/>
              <a:t> 和其他浏览器厂商也在规划 </a:t>
            </a:r>
            <a:r>
              <a:rPr lang="en" altLang="zh-CN" dirty="0"/>
              <a:t>OHTTP</a:t>
            </a:r>
            <a:r>
              <a:rPr lang="zh-CN" altLang="en-US" dirty="0"/>
              <a:t> 方案，可以实现客户端、</a:t>
            </a:r>
            <a:r>
              <a:rPr lang="en" altLang="zh-CN" dirty="0"/>
              <a:t>OHTTP</a:t>
            </a:r>
            <a:r>
              <a:rPr lang="zh-CN" altLang="en-US" dirty="0"/>
              <a:t>代理、服务端，没有一个节点可以知道完整连接信息：</a:t>
            </a:r>
            <a:endParaRPr lang="en-US" altLang="zh-CN" dirty="0"/>
          </a:p>
          <a:p>
            <a:pPr lvl="1"/>
            <a:r>
              <a:rPr lang="zh-CN" altLang="en-US" dirty="0"/>
              <a:t>客户端（知道源 </a:t>
            </a:r>
            <a:r>
              <a:rPr lang="en" altLang="zh-CN" dirty="0"/>
              <a:t>IP</a:t>
            </a:r>
            <a:r>
              <a:rPr lang="zh-CN" altLang="en-US" dirty="0"/>
              <a:t> 内容，不知道最终服务器地址）；</a:t>
            </a:r>
            <a:endParaRPr lang="en-US" altLang="zh-CN" dirty="0"/>
          </a:p>
          <a:p>
            <a:pPr lvl="1"/>
            <a:r>
              <a:rPr lang="en" altLang="zh-CN" dirty="0"/>
              <a:t>OHTTP</a:t>
            </a:r>
            <a:r>
              <a:rPr lang="zh-CN" altLang="en-US" dirty="0"/>
              <a:t> 代理（知道源 </a:t>
            </a:r>
            <a:r>
              <a:rPr lang="en" altLang="zh-CN" dirty="0"/>
              <a:t>IP</a:t>
            </a:r>
            <a:r>
              <a:rPr lang="zh-CN" altLang="en" dirty="0"/>
              <a:t>、</a:t>
            </a:r>
            <a:r>
              <a:rPr lang="zh-CN" altLang="en-US" dirty="0"/>
              <a:t>最终服务器地址，不知道内容）；</a:t>
            </a:r>
            <a:endParaRPr lang="en-US" altLang="zh-CN" dirty="0"/>
          </a:p>
          <a:p>
            <a:pPr lvl="1"/>
            <a:r>
              <a:rPr lang="zh-CN" altLang="en-US" dirty="0"/>
              <a:t>服务器（知道 </a:t>
            </a:r>
            <a:r>
              <a:rPr lang="en" altLang="zh-CN" dirty="0"/>
              <a:t>OHTTP</a:t>
            </a:r>
            <a:r>
              <a:rPr lang="zh-CN" altLang="en-US" dirty="0"/>
              <a:t> 代理地址、内容，不知道源</a:t>
            </a:r>
            <a:r>
              <a:rPr lang="en" altLang="zh-CN" dirty="0"/>
              <a:t>IP</a:t>
            </a:r>
            <a:r>
              <a:rPr lang="zh-CN" altLang="en" dirty="0"/>
              <a:t>），</a:t>
            </a:r>
            <a:r>
              <a:rPr lang="zh-CN" altLang="en-US" dirty="0"/>
              <a:t>安全隐私达到最大化。</a:t>
            </a:r>
          </a:p>
          <a:p>
            <a:endParaRPr lang="zh-CN" altLang="en-US" dirty="0"/>
          </a:p>
        </p:txBody>
      </p:sp>
      <p:pic>
        <p:nvPicPr>
          <p:cNvPr id="3" name="图片 2">
            <a:extLst>
              <a:ext uri="{FF2B5EF4-FFF2-40B4-BE49-F238E27FC236}">
                <a16:creationId xmlns:a16="http://schemas.microsoft.com/office/drawing/2014/main" id="{3B79A848-51A7-19D0-561F-D08F1CFD91FA}"/>
              </a:ext>
            </a:extLst>
          </p:cNvPr>
          <p:cNvPicPr>
            <a:picLocks noChangeAspect="1"/>
          </p:cNvPicPr>
          <p:nvPr/>
        </p:nvPicPr>
        <p:blipFill>
          <a:blip r:embed="rId2"/>
          <a:stretch>
            <a:fillRect/>
          </a:stretch>
        </p:blipFill>
        <p:spPr>
          <a:xfrm>
            <a:off x="2648327" y="4161791"/>
            <a:ext cx="6900107" cy="2046355"/>
          </a:xfrm>
          <a:prstGeom prst="roundRect">
            <a:avLst>
              <a:gd name="adj" fmla="val 3305"/>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075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413A789-4659-3F2E-C763-B665A4D200C1}"/>
              </a:ext>
            </a:extLst>
          </p:cNvPr>
          <p:cNvSpPr>
            <a:spLocks noGrp="1"/>
          </p:cNvSpPr>
          <p:nvPr>
            <p:ph type="title"/>
          </p:nvPr>
        </p:nvSpPr>
        <p:spPr/>
        <p:txBody>
          <a:bodyPr/>
          <a:lstStyle/>
          <a:p>
            <a:r>
              <a:rPr lang="en-US" altLang="zh-CN" dirty="0"/>
              <a:t>APPLE</a:t>
            </a:r>
            <a:r>
              <a:rPr lang="zh-CN" altLang="en-US" dirty="0"/>
              <a:t> 同态加密</a:t>
            </a:r>
          </a:p>
        </p:txBody>
      </p:sp>
      <p:sp>
        <p:nvSpPr>
          <p:cNvPr id="3" name="内容占位符 2">
            <a:extLst>
              <a:ext uri="{FF2B5EF4-FFF2-40B4-BE49-F238E27FC236}">
                <a16:creationId xmlns:a16="http://schemas.microsoft.com/office/drawing/2014/main" id="{F8EBE228-2EC2-CA1E-AE02-763C7082F60B}"/>
              </a:ext>
            </a:extLst>
          </p:cNvPr>
          <p:cNvSpPr>
            <a:spLocks noGrp="1"/>
          </p:cNvSpPr>
          <p:nvPr>
            <p:ph sz="half" idx="1"/>
          </p:nvPr>
        </p:nvSpPr>
        <p:spPr>
          <a:xfrm>
            <a:off x="623635" y="1360170"/>
            <a:ext cx="3826445" cy="4994910"/>
          </a:xfrm>
        </p:spPr>
        <p:txBody>
          <a:bodyPr anchor="ctr"/>
          <a:lstStyle/>
          <a:p>
            <a:r>
              <a:rPr lang="en-US" altLang="zh-CN" dirty="0"/>
              <a:t>Apple</a:t>
            </a:r>
            <a:r>
              <a:rPr lang="zh-CN" altLang="en-US" dirty="0"/>
              <a:t> </a:t>
            </a:r>
            <a:r>
              <a:rPr lang="en-US" altLang="zh-CN" dirty="0"/>
              <a:t>7 </a:t>
            </a:r>
            <a:r>
              <a:rPr lang="zh-CN" altLang="en-US" dirty="0"/>
              <a:t>月 </a:t>
            </a:r>
            <a:r>
              <a:rPr lang="en-US" altLang="zh-CN" dirty="0"/>
              <a:t>30 </a:t>
            </a:r>
            <a:r>
              <a:rPr lang="zh-CN" altLang="en-US" dirty="0"/>
              <a:t>日宣布推出新的开源 </a:t>
            </a:r>
            <a:r>
              <a:rPr lang="en" altLang="zh-CN" dirty="0"/>
              <a:t>Swift </a:t>
            </a:r>
            <a:r>
              <a:rPr lang="zh-CN" altLang="en-US" dirty="0"/>
              <a:t>包（</a:t>
            </a:r>
            <a:r>
              <a:rPr lang="en" altLang="zh-CN" dirty="0">
                <a:hlinkClick r:id="rId2"/>
              </a:rPr>
              <a:t>swift-homomorphic-encryption</a:t>
            </a:r>
            <a:r>
              <a:rPr lang="zh-CN" altLang="en" dirty="0"/>
              <a:t>），</a:t>
            </a:r>
            <a:r>
              <a:rPr lang="zh-CN" altLang="en-US" dirty="0"/>
              <a:t>用于在 </a:t>
            </a:r>
            <a:r>
              <a:rPr lang="en" altLang="zh-CN" dirty="0"/>
              <a:t>Swift </a:t>
            </a:r>
            <a:r>
              <a:rPr lang="zh-CN" altLang="en-US" dirty="0"/>
              <a:t>编程语言中启用同态加密技术。</a:t>
            </a:r>
            <a:r>
              <a:rPr lang="en" altLang="zh-CN" dirty="0"/>
              <a:t>Apple </a:t>
            </a:r>
            <a:r>
              <a:rPr lang="zh-CN" altLang="en-US" dirty="0"/>
              <a:t>已经在最新 </a:t>
            </a:r>
            <a:r>
              <a:rPr lang="en" altLang="zh-CN" dirty="0"/>
              <a:t>iOS18 </a:t>
            </a:r>
            <a:r>
              <a:rPr lang="zh-CN" altLang="en-US" dirty="0"/>
              <a:t>中部署同态加密技术，典型应用实例 </a:t>
            </a:r>
            <a:r>
              <a:rPr lang="en" altLang="zh-CN" dirty="0"/>
              <a:t>Live Caller ID Lookup.</a:t>
            </a:r>
          </a:p>
          <a:p>
            <a:endParaRPr lang="zh-CN" altLang="en-US" dirty="0"/>
          </a:p>
        </p:txBody>
      </p:sp>
      <p:pic>
        <p:nvPicPr>
          <p:cNvPr id="5" name="Picture 2">
            <a:extLst>
              <a:ext uri="{FF2B5EF4-FFF2-40B4-BE49-F238E27FC236}">
                <a16:creationId xmlns:a16="http://schemas.microsoft.com/office/drawing/2014/main" id="{11BC058B-C58B-DF93-DA3C-A0C289756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757" y="1464752"/>
            <a:ext cx="6686752" cy="478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28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34696</TotalTime>
  <Words>1740</Words>
  <Application>Microsoft Macintosh PowerPoint</Application>
  <PresentationFormat>自定义</PresentationFormat>
  <Paragraphs>183</Paragraphs>
  <Slides>26</Slides>
  <Notes>1</Notes>
  <HiddenSlides>0</HiddenSlides>
  <MMClips>0</MMClips>
  <ScaleCrop>false</ScaleCrop>
  <HeadingPairs>
    <vt:vector size="6" baseType="variant">
      <vt:variant>
        <vt:lpstr>已用的字体</vt:lpstr>
      </vt:variant>
      <vt:variant>
        <vt:i4>10</vt:i4>
      </vt:variant>
      <vt:variant>
        <vt:lpstr>主题</vt:lpstr>
      </vt:variant>
      <vt:variant>
        <vt:i4>7</vt:i4>
      </vt:variant>
      <vt:variant>
        <vt:lpstr>幻灯片标题</vt:lpstr>
      </vt:variant>
      <vt:variant>
        <vt:i4>26</vt:i4>
      </vt:variant>
    </vt:vector>
  </HeadingPairs>
  <TitlesOfParts>
    <vt:vector size="43" baseType="lpstr">
      <vt:lpstr>-apple-system</vt:lpstr>
      <vt:lpstr>Microsoft YaHei</vt:lpstr>
      <vt:lpstr>Microsoft YaHei</vt:lpstr>
      <vt:lpstr>ACGN-MiaoGB-Flash</vt:lpstr>
      <vt:lpstr>PingFang SC Semibold</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APPLE AI 端云协同</vt:lpstr>
      <vt:lpstr>APPLE AI 端云协同</vt:lpstr>
      <vt:lpstr>APPLE AI 端云协同</vt:lpstr>
      <vt:lpstr>APPLE AI 端云协同：核心关键技术</vt:lpstr>
      <vt:lpstr>APPLE AI 端云协同：OHTTP</vt:lpstr>
      <vt:lpstr>APPLE 同态加密</vt:lpstr>
      <vt:lpstr>Live Caller lD Lookup：Swift-HE 实际应用</vt:lpstr>
      <vt:lpstr>Live Caller lD Lookup：Swift-HE 实际应用</vt:lpstr>
      <vt:lpstr>Live Caller lD Lookup：Swift-HE 实际应用</vt:lpstr>
      <vt:lpstr>Live Caller lD Lookup：Swift-HE 实际应用</vt:lpstr>
      <vt:lpstr>软件服务营收占比增加</vt:lpstr>
      <vt:lpstr>PowerPoint 演示文稿</vt:lpstr>
      <vt:lpstr>数据状态</vt:lpstr>
      <vt:lpstr>数据生命周期</vt:lpstr>
      <vt:lpstr>输入隐私 &amp; 输出隐私</vt:lpstr>
      <vt:lpstr>什么是隐私计算</vt:lpstr>
      <vt:lpstr>隐私计算历史里程碑</vt:lpstr>
      <vt:lpstr>隐私计算全栈架构</vt:lpstr>
      <vt:lpstr>隐私计算相关技术</vt:lpstr>
      <vt:lpstr>隐私计算相关技术</vt:lpstr>
      <vt:lpstr>隐私计算相关技术</vt:lpstr>
      <vt:lpstr>隐私计算实现可信 AI</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11699</cp:revision>
  <cp:lastPrinted>2023-09-08T09:14:01Z</cp:lastPrinted>
  <dcterms:created xsi:type="dcterms:W3CDTF">2020-08-28T08:44:19Z</dcterms:created>
  <dcterms:modified xsi:type="dcterms:W3CDTF">2024-09-07T15:22:02Z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